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317" r:id="rId3"/>
    <p:sldId id="287" r:id="rId4"/>
    <p:sldId id="286" r:id="rId5"/>
    <p:sldId id="274" r:id="rId6"/>
    <p:sldId id="325" r:id="rId7"/>
    <p:sldId id="327" r:id="rId8"/>
    <p:sldId id="329" r:id="rId9"/>
    <p:sldId id="339" r:id="rId10"/>
    <p:sldId id="338" r:id="rId11"/>
    <p:sldId id="350" r:id="rId12"/>
    <p:sldId id="351" r:id="rId13"/>
    <p:sldId id="341" r:id="rId14"/>
    <p:sldId id="328" r:id="rId15"/>
    <p:sldId id="324" r:id="rId16"/>
    <p:sldId id="333" r:id="rId17"/>
    <p:sldId id="332" r:id="rId18"/>
    <p:sldId id="334" r:id="rId19"/>
    <p:sldId id="337" r:id="rId20"/>
    <p:sldId id="336" r:id="rId21"/>
    <p:sldId id="335" r:id="rId22"/>
    <p:sldId id="345" r:id="rId23"/>
    <p:sldId id="346" r:id="rId24"/>
    <p:sldId id="323" r:id="rId25"/>
    <p:sldId id="326" r:id="rId26"/>
    <p:sldId id="347" r:id="rId27"/>
    <p:sldId id="342" r:id="rId28"/>
    <p:sldId id="349" r:id="rId29"/>
    <p:sldId id="288" r:id="rId3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6" autoAdjust="0"/>
    <p:restoredTop sz="94660"/>
  </p:normalViewPr>
  <p:slideViewPr>
    <p:cSldViewPr>
      <p:cViewPr varScale="1">
        <p:scale>
          <a:sx n="108" d="100"/>
          <a:sy n="108" d="100"/>
        </p:scale>
        <p:origin x="157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Салыстырмалы</a:t>
            </a:r>
            <a:r>
              <a:rPr lang="ru-RU" b="0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диаграмма ТӘК</a:t>
            </a:r>
            <a:endParaRPr lang="ru-RU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518193350831146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4483814523184607E-2"/>
          <c:y val="0.17171296296296298"/>
          <c:w val="0.8966272965879265"/>
          <c:h val="0.614984324876057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Лист1!$B$3</c:f>
              <c:strCache>
                <c:ptCount val="1"/>
                <c:pt idx="0">
                  <c:v>Кемшіліктер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Лист1!$A$4:$A$6</c:f>
              <c:strCache>
                <c:ptCount val="3"/>
                <c:pt idx="0">
                  <c:v>Өнеркәсіптік қауіпсіздік</c:v>
                </c:pt>
                <c:pt idx="1">
                  <c:v>Өрт қауіпсіздігі</c:v>
                </c:pt>
                <c:pt idx="2">
                  <c:v>Қоршаған ортаны қорғау</c:v>
                </c:pt>
              </c:strCache>
            </c:strRef>
          </c:cat>
          <c:val>
            <c:numRef>
              <c:f>Лист1!$B$4:$B$6</c:f>
              <c:numCache>
                <c:formatCode>General</c:formatCode>
                <c:ptCount val="3"/>
                <c:pt idx="0">
                  <c:v>1299</c:v>
                </c:pt>
                <c:pt idx="1">
                  <c:v>191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12-4451-A2D5-39AC3B31059E}"/>
            </c:ext>
          </c:extLst>
        </c:ser>
        <c:ser>
          <c:idx val="1"/>
          <c:order val="1"/>
          <c:tx>
            <c:strRef>
              <c:f>Лист1!$C$3</c:f>
              <c:strCache>
                <c:ptCount val="1"/>
                <c:pt idx="0">
                  <c:v>Орындалғаны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Лист1!$A$4:$A$6</c:f>
              <c:strCache>
                <c:ptCount val="3"/>
                <c:pt idx="0">
                  <c:v>Өнеркәсіптік қауіпсіздік</c:v>
                </c:pt>
                <c:pt idx="1">
                  <c:v>Өрт қауіпсіздігі</c:v>
                </c:pt>
                <c:pt idx="2">
                  <c:v>Қоршаған ортаны қорғау</c:v>
                </c:pt>
              </c:strCache>
            </c:strRef>
          </c:cat>
          <c:val>
            <c:numRef>
              <c:f>Лист1!$C$4:$C$6</c:f>
              <c:numCache>
                <c:formatCode>General</c:formatCode>
                <c:ptCount val="3"/>
                <c:pt idx="0">
                  <c:v>1243</c:v>
                </c:pt>
                <c:pt idx="1">
                  <c:v>94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12-4451-A2D5-39AC3B31059E}"/>
            </c:ext>
          </c:extLst>
        </c:ser>
        <c:ser>
          <c:idx val="2"/>
          <c:order val="2"/>
          <c:tx>
            <c:strRef>
              <c:f>Лист1!$D$3</c:f>
              <c:strCache>
                <c:ptCount val="1"/>
                <c:pt idx="0">
                  <c:v>Ауытқу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Лист1!$A$4:$A$6</c:f>
              <c:strCache>
                <c:ptCount val="3"/>
                <c:pt idx="0">
                  <c:v>Өнеркәсіптік қауіпсіздік</c:v>
                </c:pt>
                <c:pt idx="1">
                  <c:v>Өрт қауіпсіздігі</c:v>
                </c:pt>
                <c:pt idx="2">
                  <c:v>Қоршаған ортаны қорғау</c:v>
                </c:pt>
              </c:strCache>
            </c:strRef>
          </c:cat>
          <c:val>
            <c:numRef>
              <c:f>Лист1!$D$4:$D$6</c:f>
              <c:numCache>
                <c:formatCode>General</c:formatCode>
                <c:ptCount val="3"/>
                <c:pt idx="0">
                  <c:v>56</c:v>
                </c:pt>
                <c:pt idx="1">
                  <c:v>97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12-4451-A2D5-39AC3B31059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3075840"/>
        <c:axId val="103077376"/>
      </c:barChart>
      <c:catAx>
        <c:axId val="103075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077376"/>
        <c:crosses val="autoZero"/>
        <c:auto val="1"/>
        <c:lblAlgn val="ctr"/>
        <c:lblOffset val="100"/>
        <c:noMultiLvlLbl val="0"/>
      </c:catAx>
      <c:valAx>
        <c:axId val="103077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075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2021-2023жж</a:t>
            </a:r>
            <a:r>
              <a:rPr lang="ru-RU" sz="12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baseline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2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baseline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көрсеткіші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3550339204580048E-2"/>
          <c:y val="0.15543915853991463"/>
          <c:w val="0.93912767887798199"/>
          <c:h val="0.7325656481684953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Лист2!$D$3:$F$3</c:f>
              <c:strCache>
                <c:ptCount val="3"/>
                <c:pt idx="0">
                  <c:v>2021ж </c:v>
                </c:pt>
                <c:pt idx="1">
                  <c:v>2022ж </c:v>
                </c:pt>
                <c:pt idx="2">
                  <c:v>2023ж </c:v>
                </c:pt>
              </c:strCache>
            </c:strRef>
          </c:cat>
          <c:val>
            <c:numRef>
              <c:f>Лист2!$D$5:$F$5</c:f>
              <c:numCache>
                <c:formatCode>General</c:formatCode>
                <c:ptCount val="3"/>
                <c:pt idx="0">
                  <c:v>712</c:v>
                </c:pt>
                <c:pt idx="1">
                  <c:v>740</c:v>
                </c:pt>
                <c:pt idx="2">
                  <c:v>720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7E-4951-AC08-02607C08030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433973664"/>
        <c:axId val="1431579824"/>
      </c:barChart>
      <c:catAx>
        <c:axId val="143397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31579824"/>
        <c:crosses val="autoZero"/>
        <c:auto val="1"/>
        <c:lblAlgn val="ctr"/>
        <c:lblOffset val="100"/>
        <c:noMultiLvlLbl val="0"/>
      </c:catAx>
      <c:valAx>
        <c:axId val="1431579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33973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2021-2023жж </a:t>
            </a:r>
            <a:r>
              <a:rPr lang="ru-RU" sz="1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бос </a:t>
            </a:r>
            <a:r>
              <a:rPr lang="ru-RU" sz="1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тұрыстар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көрсеткіші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Лист2!$K$3:$M$3</c:f>
              <c:strCache>
                <c:ptCount val="3"/>
                <c:pt idx="0">
                  <c:v>2021ж</c:v>
                </c:pt>
                <c:pt idx="1">
                  <c:v>2022ж</c:v>
                </c:pt>
                <c:pt idx="2">
                  <c:v>2023ж</c:v>
                </c:pt>
              </c:strCache>
            </c:strRef>
          </c:cat>
          <c:val>
            <c:numRef>
              <c:f>Лист2!$K$10:$M$10</c:f>
              <c:numCache>
                <c:formatCode>General</c:formatCode>
                <c:ptCount val="3"/>
                <c:pt idx="0">
                  <c:v>8608</c:v>
                </c:pt>
                <c:pt idx="1">
                  <c:v>10312</c:v>
                </c:pt>
                <c:pt idx="2">
                  <c:v>13675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E7-44B9-844D-E9D541EEA9A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38724880"/>
        <c:axId val="1431567760"/>
      </c:barChart>
      <c:catAx>
        <c:axId val="1438724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31567760"/>
        <c:crosses val="autoZero"/>
        <c:auto val="1"/>
        <c:lblAlgn val="ctr"/>
        <c:lblOffset val="100"/>
        <c:noMultiLvlLbl val="0"/>
      </c:catAx>
      <c:valAx>
        <c:axId val="1431567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38724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2021-2023жж </a:t>
            </a:r>
            <a:r>
              <a:rPr lang="kk-KZ" sz="12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қалдырылған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скважиналар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6464078396051237E-2"/>
          <c:y val="0.20672167874373071"/>
          <c:w val="0.94621393753868621"/>
          <c:h val="0.640516194215996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Лист2!$F$34:$H$34</c:f>
              <c:strCache>
                <c:ptCount val="3"/>
                <c:pt idx="0">
                  <c:v>2021ж </c:v>
                </c:pt>
                <c:pt idx="1">
                  <c:v>2022ж </c:v>
                </c:pt>
                <c:pt idx="2">
                  <c:v>2023ж </c:v>
                </c:pt>
              </c:strCache>
            </c:strRef>
          </c:cat>
          <c:val>
            <c:numRef>
              <c:f>Лист2!$F$35:$H$35</c:f>
              <c:numCache>
                <c:formatCode>General</c:formatCode>
                <c:ptCount val="3"/>
                <c:pt idx="0">
                  <c:v>45</c:v>
                </c:pt>
                <c:pt idx="1">
                  <c:v>38</c:v>
                </c:pt>
                <c:pt idx="2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30-42BF-B0FD-E420900B310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42721312"/>
        <c:axId val="1524836240"/>
      </c:barChart>
      <c:catAx>
        <c:axId val="144272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24836240"/>
        <c:crosses val="autoZero"/>
        <c:auto val="1"/>
        <c:lblAlgn val="ctr"/>
        <c:lblOffset val="100"/>
        <c:noMultiLvlLbl val="0"/>
      </c:catAx>
      <c:valAx>
        <c:axId val="1524836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42721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жылдың</a:t>
            </a:r>
            <a:r>
              <a:rPr lang="ru-RU" sz="12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baseline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жөндеу</a:t>
            </a:r>
            <a:r>
              <a:rPr lang="ru-RU" sz="12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baseline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жұмыстарының</a:t>
            </a:r>
            <a:r>
              <a:rPr lang="ru-RU" sz="12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baseline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көрсеткіштері</a:t>
            </a:r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473416019619219"/>
          <c:y val="2.77778729601233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Лист1!$B$4:$B$8</c:f>
              <c:strCache>
                <c:ptCount val="5"/>
                <c:pt idx="0">
                  <c:v>Цех №1</c:v>
                </c:pt>
                <c:pt idx="1">
                  <c:v>Цех №2</c:v>
                </c:pt>
                <c:pt idx="2">
                  <c:v>Цех №3</c:v>
                </c:pt>
                <c:pt idx="3">
                  <c:v>Цех №4</c:v>
                </c:pt>
                <c:pt idx="4">
                  <c:v>Цех №5</c:v>
                </c:pt>
              </c:strCache>
            </c:strRef>
          </c:cat>
          <c:val>
            <c:numRef>
              <c:f>Лист1!$E$4:$E$8</c:f>
              <c:numCache>
                <c:formatCode>General</c:formatCode>
                <c:ptCount val="5"/>
                <c:pt idx="0">
                  <c:v>168</c:v>
                </c:pt>
                <c:pt idx="1">
                  <c:v>139</c:v>
                </c:pt>
                <c:pt idx="2">
                  <c:v>111</c:v>
                </c:pt>
                <c:pt idx="3">
                  <c:v>144</c:v>
                </c:pt>
                <c:pt idx="4">
                  <c:v>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42-4E33-B12A-1C6F68EC97C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15137567"/>
        <c:axId val="1121542607"/>
      </c:barChart>
      <c:catAx>
        <c:axId val="13151375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21542607"/>
        <c:crosses val="autoZero"/>
        <c:auto val="1"/>
        <c:lblAlgn val="ctr"/>
        <c:lblOffset val="100"/>
        <c:noMultiLvlLbl val="0"/>
      </c:catAx>
      <c:valAx>
        <c:axId val="11215426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151375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жылдың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үздік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бригадалар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көрсеткіші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5208833462776847E-2"/>
          <c:y val="0.15687584420444509"/>
          <c:w val="0.94806547706347655"/>
          <c:h val="0.7401260971003221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34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F97-49C6-8C5C-D06988EC51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Лист1!$K$10:$K$12</c:f>
              <c:strCache>
                <c:ptCount val="3"/>
                <c:pt idx="0">
                  <c:v>ӨМС-4</c:v>
                </c:pt>
                <c:pt idx="1">
                  <c:v>ӨМС-10</c:v>
                </c:pt>
                <c:pt idx="2">
                  <c:v>ӨМС-11</c:v>
                </c:pt>
              </c:strCache>
            </c:strRef>
          </c:cat>
          <c:val>
            <c:numRef>
              <c:f>Лист1!$N$10:$N$12</c:f>
              <c:numCache>
                <c:formatCode>General</c:formatCode>
                <c:ptCount val="3"/>
                <c:pt idx="0">
                  <c:v>34</c:v>
                </c:pt>
                <c:pt idx="1">
                  <c:v>32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97-49C6-8C5C-D06988EC517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52408544"/>
        <c:axId val="1538871536"/>
      </c:barChart>
      <c:catAx>
        <c:axId val="1652408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38871536"/>
        <c:crosses val="autoZero"/>
        <c:auto val="1"/>
        <c:lblAlgn val="ctr"/>
        <c:lblOffset val="100"/>
        <c:noMultiLvlLbl val="0"/>
      </c:catAx>
      <c:valAx>
        <c:axId val="1538871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52408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6975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6975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A86A5DD1-CF42-44BB-B0C5-E6CDE6B5D308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88" y="4778351"/>
            <a:ext cx="5439101" cy="3908243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250"/>
            <a:ext cx="2946247" cy="496975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826" y="9431250"/>
            <a:ext cx="2946246" cy="496975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B8B390D5-EE0A-413F-A634-D1FAB712E5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184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B390D5-EE0A-413F-A634-D1FAB712E54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822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B390D5-EE0A-413F-A634-D1FAB712E549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847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99EA-3D83-44B9-ADE8-23EE65C5BB2A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E361-226A-4B7B-AF76-1F719B50E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409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99EA-3D83-44B9-ADE8-23EE65C5BB2A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E361-226A-4B7B-AF76-1F719B50E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14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99EA-3D83-44B9-ADE8-23EE65C5BB2A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E361-226A-4B7B-AF76-1F719B50E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395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99EA-3D83-44B9-ADE8-23EE65C5BB2A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E361-226A-4B7B-AF76-1F719B50E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74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99EA-3D83-44B9-ADE8-23EE65C5BB2A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E361-226A-4B7B-AF76-1F719B50E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246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99EA-3D83-44B9-ADE8-23EE65C5BB2A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E361-226A-4B7B-AF76-1F719B50E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922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99EA-3D83-44B9-ADE8-23EE65C5BB2A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E361-226A-4B7B-AF76-1F719B50E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810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99EA-3D83-44B9-ADE8-23EE65C5BB2A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E361-226A-4B7B-AF76-1F719B50E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045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99EA-3D83-44B9-ADE8-23EE65C5BB2A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E361-226A-4B7B-AF76-1F719B50E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498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99EA-3D83-44B9-ADE8-23EE65C5BB2A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E361-226A-4B7B-AF76-1F719B50E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359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99EA-3D83-44B9-ADE8-23EE65C5BB2A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E361-226A-4B7B-AF76-1F719B50E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54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F99EA-3D83-44B9-ADE8-23EE65C5BB2A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0E361-226A-4B7B-AF76-1F719B50E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41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395536" y="57357"/>
            <a:ext cx="8460432" cy="6316236"/>
            <a:chOff x="395536" y="57357"/>
            <a:chExt cx="8460432" cy="6316236"/>
          </a:xfrm>
        </p:grpSpPr>
        <p:pic>
          <p:nvPicPr>
            <p:cNvPr id="1026" name="Picture 2" descr="C:\Users\zh92\Desktop\жондеу-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484407"/>
              <a:ext cx="8316416" cy="642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C:\Users\zh92\Desktop\жондеу-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6309320"/>
              <a:ext cx="8316416" cy="642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C:\Users\zh92\Desktop\жондеу тех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2228" y="3331046"/>
              <a:ext cx="6834188" cy="2762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3" descr="C:\Users\zh92\Desktop\жондеу кач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0432" y="57357"/>
              <a:ext cx="360040" cy="419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8032" y="1628800"/>
            <a:ext cx="7772400" cy="1296987"/>
          </a:xfrm>
          <a:solidFill>
            <a:srgbClr val="FFFFFF"/>
          </a:solidFill>
          <a:ln w="38100" cmpd="sng">
            <a:solidFill>
              <a:srgbClr val="0070C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kk-K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«ӨМС» ЖШС бойынша 2023 жылдың  көрсеткіштері</a:t>
            </a:r>
            <a:endParaRPr lang="ru-RU" altLang="ru-RU" sz="3200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pic>
        <p:nvPicPr>
          <p:cNvPr id="9" name="Рисунок 6">
            <a:extLst>
              <a:ext uri="{FF2B5EF4-FFF2-40B4-BE49-F238E27FC236}">
                <a16:creationId xmlns:a16="http://schemas.microsoft.com/office/drawing/2014/main" id="{CD54860E-4723-4459-A074-FAADE3F2A7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7" y="44051"/>
            <a:ext cx="1840852" cy="41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792C8773-6498-4A87-A38F-5A4A5B66004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32" y="17523"/>
            <a:ext cx="1563156" cy="36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572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309320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zh92\Desktop\жондеу кач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756" y="5702895"/>
            <a:ext cx="520700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83768" y="504685"/>
            <a:ext cx="47365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Жоспарланған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атқарылған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жұмыстар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9099BE54-CA9E-DE46-5CBE-018FB1C27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614257"/>
              </p:ext>
            </p:extLst>
          </p:nvPr>
        </p:nvGraphicFramePr>
        <p:xfrm>
          <a:off x="453742" y="994174"/>
          <a:ext cx="8236515" cy="459506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97055">
                  <a:extLst>
                    <a:ext uri="{9D8B030D-6E8A-4147-A177-3AD203B41FA5}">
                      <a16:colId xmlns:a16="http://schemas.microsoft.com/office/drawing/2014/main" val="2556620676"/>
                    </a:ext>
                  </a:extLst>
                </a:gridCol>
                <a:gridCol w="2165776">
                  <a:extLst>
                    <a:ext uri="{9D8B030D-6E8A-4147-A177-3AD203B41FA5}">
                      <a16:colId xmlns:a16="http://schemas.microsoft.com/office/drawing/2014/main" val="949820222"/>
                    </a:ext>
                  </a:extLst>
                </a:gridCol>
                <a:gridCol w="533733">
                  <a:extLst>
                    <a:ext uri="{9D8B030D-6E8A-4147-A177-3AD203B41FA5}">
                      <a16:colId xmlns:a16="http://schemas.microsoft.com/office/drawing/2014/main" val="2886731868"/>
                    </a:ext>
                  </a:extLst>
                </a:gridCol>
                <a:gridCol w="1159780">
                  <a:extLst>
                    <a:ext uri="{9D8B030D-6E8A-4147-A177-3AD203B41FA5}">
                      <a16:colId xmlns:a16="http://schemas.microsoft.com/office/drawing/2014/main" val="3110382238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993040804"/>
                    </a:ext>
                  </a:extLst>
                </a:gridCol>
                <a:gridCol w="2828043">
                  <a:extLst>
                    <a:ext uri="{9D8B030D-6E8A-4147-A177-3AD203B41FA5}">
                      <a16:colId xmlns:a16="http://schemas.microsoft.com/office/drawing/2014/main" val="2003772638"/>
                    </a:ext>
                  </a:extLst>
                </a:gridCol>
              </a:tblGrid>
              <a:tr h="63435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Атауы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Өлшем бірлігі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Жоспар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Нақты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Ескерту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987999"/>
                  </a:ext>
                </a:extLst>
              </a:tr>
              <a:tr h="35311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Вертлюг ВЭ-60-пен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жабдықтау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дана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Тауар толығымен жеткізілді</a:t>
                      </a: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94847332"/>
                  </a:ext>
                </a:extLst>
              </a:tr>
              <a:tr h="32238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Вертлюг ВП-60-пен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жабдықтау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Тауар толығымен жеткізілді</a:t>
                      </a: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87048543"/>
                  </a:ext>
                </a:extLst>
              </a:tr>
              <a:tr h="51456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Бұрғылау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құбырларымен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жабдықтау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2024 </a:t>
                      </a:r>
                      <a:r>
                        <a:rPr kumimoji="0" lang="ru-RU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жылға</a:t>
                      </a: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ауыстырылды</a:t>
                      </a: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17261950"/>
                  </a:ext>
                </a:extLst>
              </a:tr>
              <a:tr h="42984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Фрезерлеу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құралы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(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әр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түрлі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дана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Тауар толығымен жеткізілді</a:t>
                      </a: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43910263"/>
                  </a:ext>
                </a:extLst>
              </a:tr>
              <a:tr h="56114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Аулау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құралы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(колокол, метчик)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дана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Тауар толығымен жеткізілді</a:t>
                      </a: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9585123"/>
                  </a:ext>
                </a:extLst>
              </a:tr>
              <a:tr h="32238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Жетекші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бұрғылау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құбыры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дана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Тауар толығымен жеткізілді</a:t>
                      </a: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9042424"/>
                  </a:ext>
                </a:extLst>
              </a:tr>
              <a:tr h="42984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Құбыр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аулағыштар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ТВ, ТН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дана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Тауар</a:t>
                      </a: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толығымен</a:t>
                      </a: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жеткізілді</a:t>
                      </a: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83065844"/>
                  </a:ext>
                </a:extLst>
              </a:tr>
              <a:tr h="32457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Долото (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әр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түрлі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размерлер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дана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Тауар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толығымен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жеткізілді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4797827"/>
                  </a:ext>
                </a:extLst>
              </a:tr>
              <a:tr h="42984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Кері клапан 73мм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дана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Тауар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толығымен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жеткізілді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87469504"/>
                  </a:ext>
                </a:extLst>
              </a:tr>
              <a:tr h="27300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Шаровой кран 73мм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дана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Тауар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толығымен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жеткізілді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6434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7290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309320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zh92\Desktop\жондеу кач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756" y="5702895"/>
            <a:ext cx="520700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A29B7C0-7B9D-43C0-BB28-10CBBAAB1030}"/>
              </a:ext>
            </a:extLst>
          </p:cNvPr>
          <p:cNvSpPr/>
          <p:nvPr/>
        </p:nvSpPr>
        <p:spPr>
          <a:xfrm>
            <a:off x="288032" y="483229"/>
            <a:ext cx="8388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Өндірістік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цехтар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орындалған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көрсеткіштер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A91BFCB7-6672-8836-E9CA-4701589D9D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583979"/>
              </p:ext>
            </p:extLst>
          </p:nvPr>
        </p:nvGraphicFramePr>
        <p:xfrm>
          <a:off x="490230" y="936325"/>
          <a:ext cx="8316415" cy="2512532"/>
        </p:xfrm>
        <a:graphic>
          <a:graphicData uri="http://schemas.openxmlformats.org/drawingml/2006/table">
            <a:tbl>
              <a:tblPr/>
              <a:tblGrid>
                <a:gridCol w="453366">
                  <a:extLst>
                    <a:ext uri="{9D8B030D-6E8A-4147-A177-3AD203B41FA5}">
                      <a16:colId xmlns:a16="http://schemas.microsoft.com/office/drawing/2014/main" val="3691547187"/>
                    </a:ext>
                  </a:extLst>
                </a:gridCol>
                <a:gridCol w="1178242">
                  <a:extLst>
                    <a:ext uri="{9D8B030D-6E8A-4147-A177-3AD203B41FA5}">
                      <a16:colId xmlns:a16="http://schemas.microsoft.com/office/drawing/2014/main" val="450375235"/>
                    </a:ext>
                  </a:extLst>
                </a:gridCol>
                <a:gridCol w="847733">
                  <a:extLst>
                    <a:ext uri="{9D8B030D-6E8A-4147-A177-3AD203B41FA5}">
                      <a16:colId xmlns:a16="http://schemas.microsoft.com/office/drawing/2014/main" val="3585386115"/>
                    </a:ext>
                  </a:extLst>
                </a:gridCol>
                <a:gridCol w="1190082">
                  <a:extLst>
                    <a:ext uri="{9D8B030D-6E8A-4147-A177-3AD203B41FA5}">
                      <a16:colId xmlns:a16="http://schemas.microsoft.com/office/drawing/2014/main" val="4230971615"/>
                    </a:ext>
                  </a:extLst>
                </a:gridCol>
                <a:gridCol w="848878">
                  <a:extLst>
                    <a:ext uri="{9D8B030D-6E8A-4147-A177-3AD203B41FA5}">
                      <a16:colId xmlns:a16="http://schemas.microsoft.com/office/drawing/2014/main" val="377028019"/>
                    </a:ext>
                  </a:extLst>
                </a:gridCol>
                <a:gridCol w="1606850">
                  <a:extLst>
                    <a:ext uri="{9D8B030D-6E8A-4147-A177-3AD203B41FA5}">
                      <a16:colId xmlns:a16="http://schemas.microsoft.com/office/drawing/2014/main" val="9116395"/>
                    </a:ext>
                  </a:extLst>
                </a:gridCol>
                <a:gridCol w="836939">
                  <a:extLst>
                    <a:ext uri="{9D8B030D-6E8A-4147-A177-3AD203B41FA5}">
                      <a16:colId xmlns:a16="http://schemas.microsoft.com/office/drawing/2014/main" val="551829161"/>
                    </a:ext>
                  </a:extLst>
                </a:gridCol>
                <a:gridCol w="1354325">
                  <a:extLst>
                    <a:ext uri="{9D8B030D-6E8A-4147-A177-3AD203B41FA5}">
                      <a16:colId xmlns:a16="http://schemas.microsoft.com/office/drawing/2014/main" val="2088245271"/>
                    </a:ext>
                  </a:extLst>
                </a:gridCol>
              </a:tblGrid>
              <a:tr h="308550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Цех 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2023ж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Ауытқу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946751"/>
                  </a:ext>
                </a:extLst>
              </a:tr>
              <a:tr h="3085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жоспар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нақты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120216"/>
                  </a:ext>
                </a:extLst>
              </a:tr>
              <a:tr h="3085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скв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мың/тг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скв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мың/тг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скв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мың/тг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656257"/>
                  </a:ext>
                </a:extLst>
              </a:tr>
              <a:tr h="308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Цех №1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8 210 954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8 402 942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191 988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812616"/>
                  </a:ext>
                </a:extLst>
              </a:tr>
              <a:tr h="308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Цех №2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8 171 133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7 155 956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-1 015 177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8483296"/>
                  </a:ext>
                </a:extLst>
              </a:tr>
              <a:tr h="35268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Цех №3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7 877 468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6 759 444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-1 118 024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2940262"/>
                  </a:ext>
                </a:extLst>
              </a:tr>
              <a:tr h="308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Цех №4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8 195 194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7 855 585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-339 608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1705974"/>
                  </a:ext>
                </a:extLst>
              </a:tr>
              <a:tr h="308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Цех №5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8 004 390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8 428 104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423 714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1131737"/>
                  </a:ext>
                </a:extLst>
              </a:tr>
            </a:tbl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BD91F294-64CA-33C1-6873-85254922F8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7913781"/>
              </p:ext>
            </p:extLst>
          </p:nvPr>
        </p:nvGraphicFramePr>
        <p:xfrm>
          <a:off x="683568" y="3645024"/>
          <a:ext cx="7776864" cy="233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02464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309320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zh92\Desktop\жондеу кач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756" y="5702895"/>
            <a:ext cx="520700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FCA2877-656A-4155-AA1A-A2FC43B0FD22}"/>
              </a:ext>
            </a:extLst>
          </p:cNvPr>
          <p:cNvSpPr/>
          <p:nvPr/>
        </p:nvSpPr>
        <p:spPr>
          <a:xfrm>
            <a:off x="377788" y="535132"/>
            <a:ext cx="8388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Өндірістік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бригадалар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орындалған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көрсеткіштер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73F6A61E-32E3-D751-7857-30B9199A3C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383777"/>
              </p:ext>
            </p:extLst>
          </p:nvPr>
        </p:nvGraphicFramePr>
        <p:xfrm>
          <a:off x="449289" y="997756"/>
          <a:ext cx="8388424" cy="1875877"/>
        </p:xfrm>
        <a:graphic>
          <a:graphicData uri="http://schemas.openxmlformats.org/drawingml/2006/table">
            <a:tbl>
              <a:tblPr/>
              <a:tblGrid>
                <a:gridCol w="686924">
                  <a:extLst>
                    <a:ext uri="{9D8B030D-6E8A-4147-A177-3AD203B41FA5}">
                      <a16:colId xmlns:a16="http://schemas.microsoft.com/office/drawing/2014/main" val="3698230781"/>
                    </a:ext>
                  </a:extLst>
                </a:gridCol>
                <a:gridCol w="890806">
                  <a:extLst>
                    <a:ext uri="{9D8B030D-6E8A-4147-A177-3AD203B41FA5}">
                      <a16:colId xmlns:a16="http://schemas.microsoft.com/office/drawing/2014/main" val="3497638005"/>
                    </a:ext>
                  </a:extLst>
                </a:gridCol>
                <a:gridCol w="1261976">
                  <a:extLst>
                    <a:ext uri="{9D8B030D-6E8A-4147-A177-3AD203B41FA5}">
                      <a16:colId xmlns:a16="http://schemas.microsoft.com/office/drawing/2014/main" val="657292050"/>
                    </a:ext>
                  </a:extLst>
                </a:gridCol>
                <a:gridCol w="890806">
                  <a:extLst>
                    <a:ext uri="{9D8B030D-6E8A-4147-A177-3AD203B41FA5}">
                      <a16:colId xmlns:a16="http://schemas.microsoft.com/office/drawing/2014/main" val="2341282220"/>
                    </a:ext>
                  </a:extLst>
                </a:gridCol>
                <a:gridCol w="1039274">
                  <a:extLst>
                    <a:ext uri="{9D8B030D-6E8A-4147-A177-3AD203B41FA5}">
                      <a16:colId xmlns:a16="http://schemas.microsoft.com/office/drawing/2014/main" val="1355668528"/>
                    </a:ext>
                  </a:extLst>
                </a:gridCol>
                <a:gridCol w="1187742">
                  <a:extLst>
                    <a:ext uri="{9D8B030D-6E8A-4147-A177-3AD203B41FA5}">
                      <a16:colId xmlns:a16="http://schemas.microsoft.com/office/drawing/2014/main" val="2165043559"/>
                    </a:ext>
                  </a:extLst>
                </a:gridCol>
                <a:gridCol w="1261976">
                  <a:extLst>
                    <a:ext uri="{9D8B030D-6E8A-4147-A177-3AD203B41FA5}">
                      <a16:colId xmlns:a16="http://schemas.microsoft.com/office/drawing/2014/main" val="1997252320"/>
                    </a:ext>
                  </a:extLst>
                </a:gridCol>
                <a:gridCol w="1168920">
                  <a:extLst>
                    <a:ext uri="{9D8B030D-6E8A-4147-A177-3AD203B41FA5}">
                      <a16:colId xmlns:a16="http://schemas.microsoft.com/office/drawing/2014/main" val="2670194479"/>
                    </a:ext>
                  </a:extLst>
                </a:gridCol>
              </a:tblGrid>
              <a:tr h="38323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Орын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2023ж </a:t>
                      </a:r>
                      <a:r>
                        <a:rPr lang="ru-RU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бойынша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6044530"/>
                  </a:ext>
                </a:extLst>
              </a:tr>
              <a:tr h="4743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Бригада 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КЖ шебер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Жоспар, скв.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Нақты, скв.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Ауытқу, скв.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Жоспар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мың.тг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Нақты, мың. тг.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786697"/>
                  </a:ext>
                </a:extLst>
              </a:tr>
              <a:tr h="3518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ӨМС-4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А. Жұмалиев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44 035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377 604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1222072"/>
                  </a:ext>
                </a:extLst>
              </a:tr>
              <a:tr h="33454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ӨМС-10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</a:t>
                      </a:r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Сағиев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59 795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334 744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3185889"/>
                  </a:ext>
                </a:extLst>
              </a:tr>
              <a:tr h="33189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ӨМС-11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Айсабаев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102 735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9214383"/>
                  </a:ext>
                </a:extLst>
              </a:tr>
            </a:tbl>
          </a:graphicData>
        </a:graphic>
      </p:graphicFrame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9F2C447F-3E7A-516E-478C-FCD2F6136F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3033917"/>
              </p:ext>
            </p:extLst>
          </p:nvPr>
        </p:nvGraphicFramePr>
        <p:xfrm>
          <a:off x="503546" y="3269803"/>
          <a:ext cx="8352421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03455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309320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zh92\Desktop\жондеу кач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756" y="5702895"/>
            <a:ext cx="520700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4BA8EB7-2815-45C2-84AE-89D5A1D8F65E}"/>
              </a:ext>
            </a:extLst>
          </p:cNvPr>
          <p:cNvSpPr/>
          <p:nvPr/>
        </p:nvSpPr>
        <p:spPr>
          <a:xfrm>
            <a:off x="3181683" y="611396"/>
            <a:ext cx="3149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Инвестициялық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жоспарлар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20B340D-4AD6-4300-BC54-DB55A061436E}"/>
              </a:ext>
            </a:extLst>
          </p:cNvPr>
          <p:cNvSpPr/>
          <p:nvPr/>
        </p:nvSpPr>
        <p:spPr>
          <a:xfrm>
            <a:off x="574078" y="3772136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2). </a:t>
            </a:r>
            <a:r>
              <a:rPr lang="kk-KZ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аңа</a:t>
            </a:r>
            <a:r>
              <a:rPr lang="ru-RU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өндірістік</a:t>
            </a:r>
            <a:r>
              <a:rPr lang="ru-RU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қамту</a:t>
            </a:r>
            <a:r>
              <a:rPr lang="ru-RU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базасы</a:t>
            </a:r>
            <a:r>
              <a:rPr lang="ru-RU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жанынан</a:t>
            </a:r>
            <a:r>
              <a:rPr lang="ru-RU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жұмысшылардың</a:t>
            </a:r>
            <a:r>
              <a:rPr lang="ru-RU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түс</a:t>
            </a:r>
            <a:r>
              <a:rPr lang="ru-RU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мезгіліндегі</a:t>
            </a:r>
            <a:r>
              <a:rPr lang="ru-RU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ас </a:t>
            </a:r>
            <a:r>
              <a:rPr lang="ru-RU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ішуіне</a:t>
            </a:r>
            <a:r>
              <a:rPr lang="ru-RU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түскі</a:t>
            </a:r>
            <a:r>
              <a:rPr lang="ru-RU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уақыттарын</a:t>
            </a:r>
            <a:r>
              <a:rPr lang="ru-RU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үнемді</a:t>
            </a:r>
            <a:r>
              <a:rPr lang="ru-RU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пайдалануы</a:t>
            </a:r>
            <a:r>
              <a:rPr lang="ru-RU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мақсатында</a:t>
            </a:r>
            <a:r>
              <a:rPr lang="ru-RU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заманауи</a:t>
            </a:r>
            <a:r>
              <a:rPr lang="ru-RU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асхана</a:t>
            </a:r>
            <a:r>
              <a:rPr lang="ru-RU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салуға</a:t>
            </a:r>
            <a:r>
              <a:rPr lang="ru-RU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жобалау-сметалық</a:t>
            </a:r>
            <a:r>
              <a:rPr lang="ru-RU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құжаттамаға</a:t>
            </a:r>
            <a:r>
              <a:rPr lang="ru-RU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(ПСД) </a:t>
            </a:r>
            <a:r>
              <a:rPr lang="ru-RU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жасақтап</a:t>
            </a:r>
            <a:r>
              <a:rPr lang="ru-RU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құрылыс</a:t>
            </a:r>
            <a:r>
              <a:rPr lang="ru-RU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жұмыстарын</a:t>
            </a:r>
            <a:r>
              <a:rPr lang="ru-RU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жүргізу</a:t>
            </a:r>
            <a:r>
              <a:rPr lang="ru-RU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жоспарлануда</a:t>
            </a:r>
            <a:r>
              <a:rPr lang="ru-RU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9E7DBE0-8335-EFA1-77D8-FA7B3D02FA4E}"/>
              </a:ext>
            </a:extLst>
          </p:cNvPr>
          <p:cNvSpPr/>
          <p:nvPr/>
        </p:nvSpPr>
        <p:spPr>
          <a:xfrm>
            <a:off x="539552" y="1102714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1). </a:t>
            </a:r>
            <a:r>
              <a:rPr lang="ru-RU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2019 жылдың шілде айында заманауи жаңа өндірісті қамту базасының құрылысы басталып, 2021 жылдың қараша айында пандемия салдарынан құрылыс тоқтатылды. </a:t>
            </a:r>
            <a:r>
              <a:rPr lang="kk-KZ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ru-RU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ұрылыс</a:t>
            </a:r>
            <a:r>
              <a:rPr lang="ru-RU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материалдарының және технологиялық қондырғылардың бағасы күрт өзгеруіне байланысты жобалау-сметалық құжаттамаға (ПСД) түзетулер енгізіліп, құрылыс жұмыстарын «Кен-Құрылыс-Сервис» ЖШС-</a:t>
            </a:r>
            <a:r>
              <a:rPr lang="ru-RU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гі</a:t>
            </a:r>
            <a:r>
              <a:rPr lang="ru-RU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мен 26.05.2023 бастап жүргізуде. Құрылыс </a:t>
            </a:r>
            <a:r>
              <a:rPr lang="ru-RU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жұмыстары</a:t>
            </a:r>
            <a:r>
              <a:rPr lang="ru-RU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2024 </a:t>
            </a:r>
            <a:r>
              <a:rPr lang="ru-RU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жылдың</a:t>
            </a:r>
            <a:r>
              <a:rPr lang="ru-RU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маусым</a:t>
            </a:r>
            <a:r>
              <a:rPr lang="ru-RU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айында толықтай бітіріліп, өндіріске пайдалауға беріледі деп жоспарлануда. </a:t>
            </a:r>
          </a:p>
        </p:txBody>
      </p:sp>
    </p:spTree>
    <p:extLst>
      <p:ext uri="{BB962C8B-B14F-4D97-AF65-F5344CB8AC3E}">
        <p14:creationId xmlns:p14="http://schemas.microsoft.com/office/powerpoint/2010/main" val="2477752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309320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zh92\Desktop\жондеу кач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756" y="5702895"/>
            <a:ext cx="520700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71124" y="2636912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Қаржылық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есеп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551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309320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zh92\Desktop\жондеу кач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756" y="5702895"/>
            <a:ext cx="520700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169083" y="513558"/>
            <a:ext cx="2805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Бюджеттің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орындалысы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841E5DDE-D14F-74B2-3D6F-F532AE5917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989665"/>
              </p:ext>
            </p:extLst>
          </p:nvPr>
        </p:nvGraphicFramePr>
        <p:xfrm>
          <a:off x="540532" y="1075362"/>
          <a:ext cx="8229601" cy="4305976"/>
        </p:xfrm>
        <a:graphic>
          <a:graphicData uri="http://schemas.openxmlformats.org/drawingml/2006/table">
            <a:tbl>
              <a:tblPr/>
              <a:tblGrid>
                <a:gridCol w="582412">
                  <a:extLst>
                    <a:ext uri="{9D8B030D-6E8A-4147-A177-3AD203B41FA5}">
                      <a16:colId xmlns:a16="http://schemas.microsoft.com/office/drawing/2014/main" val="1801741163"/>
                    </a:ext>
                  </a:extLst>
                </a:gridCol>
                <a:gridCol w="2538951">
                  <a:extLst>
                    <a:ext uri="{9D8B030D-6E8A-4147-A177-3AD203B41FA5}">
                      <a16:colId xmlns:a16="http://schemas.microsoft.com/office/drawing/2014/main" val="3286125827"/>
                    </a:ext>
                  </a:extLst>
                </a:gridCol>
                <a:gridCol w="1140557">
                  <a:extLst>
                    <a:ext uri="{9D8B030D-6E8A-4147-A177-3AD203B41FA5}">
                      <a16:colId xmlns:a16="http://schemas.microsoft.com/office/drawing/2014/main" val="3881752511"/>
                    </a:ext>
                  </a:extLst>
                </a:gridCol>
                <a:gridCol w="1007087">
                  <a:extLst>
                    <a:ext uri="{9D8B030D-6E8A-4147-A177-3AD203B41FA5}">
                      <a16:colId xmlns:a16="http://schemas.microsoft.com/office/drawing/2014/main" val="1507274216"/>
                    </a:ext>
                  </a:extLst>
                </a:gridCol>
                <a:gridCol w="873618">
                  <a:extLst>
                    <a:ext uri="{9D8B030D-6E8A-4147-A177-3AD203B41FA5}">
                      <a16:colId xmlns:a16="http://schemas.microsoft.com/office/drawing/2014/main" val="4139120783"/>
                    </a:ext>
                  </a:extLst>
                </a:gridCol>
                <a:gridCol w="2086976">
                  <a:extLst>
                    <a:ext uri="{9D8B030D-6E8A-4147-A177-3AD203B41FA5}">
                      <a16:colId xmlns:a16="http://schemas.microsoft.com/office/drawing/2014/main" val="296190050"/>
                    </a:ext>
                  </a:extLst>
                </a:gridCol>
              </a:tblGrid>
              <a:tr h="58262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Атауы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2023 ж  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бекітілген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 бюджет 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2023 ж нақты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Ауытқу 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Ескерту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108873"/>
                  </a:ext>
                </a:extLst>
              </a:tr>
              <a:tr h="20027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Табыстар 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39 616 361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38 754 981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-861 380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597386"/>
                  </a:ext>
                </a:extLst>
              </a:tr>
              <a:tr h="236692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СКЖ табысы 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39 316 361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38 055 434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-1 260 927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2759681"/>
                  </a:ext>
                </a:extLst>
              </a:tr>
              <a:tr h="710076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басқа табыс 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303 381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303 381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Жолдамалар б/ша өтем ақы, айыппұлдар, курстық айырмашылық, негізгі кұралдарды есептен шығару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7400512"/>
                  </a:ext>
                </a:extLst>
              </a:tr>
              <a:tr h="336831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қаржылай  табыс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300 000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396 166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96 166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Салымдар бойынша сыйақы 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460915"/>
                  </a:ext>
                </a:extLst>
              </a:tr>
              <a:tr h="20027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Шығыстар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44 102 679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40 968 040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-3 134 639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1115798"/>
                  </a:ext>
                </a:extLst>
              </a:tr>
              <a:tr h="382349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өндірістік шығыстар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41 256 848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38 383 930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-2 872 918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4188941"/>
                  </a:ext>
                </a:extLst>
              </a:tr>
              <a:tr h="382349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кезеңнің шығыстары 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2 845 831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2 590 175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-255 656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5867019"/>
                  </a:ext>
                </a:extLst>
              </a:tr>
              <a:tr h="29131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Басқа шығыстар 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-6 065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-6 065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505439"/>
                  </a:ext>
                </a:extLst>
              </a:tr>
              <a:tr h="20027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Пайда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-4 486 318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-2 213 059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2 273 259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9972092"/>
                  </a:ext>
                </a:extLst>
              </a:tr>
              <a:tr h="382349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корпоративтик табыс салығы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292 116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292 116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937579"/>
                  </a:ext>
                </a:extLst>
              </a:tr>
              <a:tr h="20027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Таза пайда 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-4 486 318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-2 505 175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1 981 143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9083355"/>
                  </a:ext>
                </a:extLst>
              </a:tr>
              <a:tr h="20027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КВЛ 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6 653 236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2 314 821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-4 338 416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104" marR="9104" marT="91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0419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5885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309320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zh92\Desktop\жондеу кач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756" y="5702895"/>
            <a:ext cx="520700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70157" y="494678"/>
            <a:ext cx="3031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Күрделі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жөндеудің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табысы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21609" y="2729041"/>
            <a:ext cx="2552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Өндірістік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шығындар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1171AFE2-6A2B-6A7C-208B-7ACBC96C1B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866402"/>
              </p:ext>
            </p:extLst>
          </p:nvPr>
        </p:nvGraphicFramePr>
        <p:xfrm>
          <a:off x="424134" y="1023614"/>
          <a:ext cx="8316416" cy="1651476"/>
        </p:xfrm>
        <a:graphic>
          <a:graphicData uri="http://schemas.openxmlformats.org/drawingml/2006/table">
            <a:tbl>
              <a:tblPr/>
              <a:tblGrid>
                <a:gridCol w="719672">
                  <a:extLst>
                    <a:ext uri="{9D8B030D-6E8A-4147-A177-3AD203B41FA5}">
                      <a16:colId xmlns:a16="http://schemas.microsoft.com/office/drawing/2014/main" val="2809305898"/>
                    </a:ext>
                  </a:extLst>
                </a:gridCol>
                <a:gridCol w="1844018">
                  <a:extLst>
                    <a:ext uri="{9D8B030D-6E8A-4147-A177-3AD203B41FA5}">
                      <a16:colId xmlns:a16="http://schemas.microsoft.com/office/drawing/2014/main" val="318136147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07384347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12412539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93107189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8664916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940689141"/>
                    </a:ext>
                  </a:extLst>
                </a:gridCol>
                <a:gridCol w="869269">
                  <a:extLst>
                    <a:ext uri="{9D8B030D-6E8A-4147-A177-3AD203B41FA5}">
                      <a16:colId xmlns:a16="http://schemas.microsoft.com/office/drawing/2014/main" val="2620489315"/>
                    </a:ext>
                  </a:extLst>
                </a:gridCol>
                <a:gridCol w="923017">
                  <a:extLst>
                    <a:ext uri="{9D8B030D-6E8A-4147-A177-3AD203B41FA5}">
                      <a16:colId xmlns:a16="http://schemas.microsoft.com/office/drawing/2014/main" val="3947048166"/>
                    </a:ext>
                  </a:extLst>
                </a:gridCol>
              </a:tblGrid>
              <a:tr h="31715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</a:txBody>
                  <a:tcPr marL="6566" marR="6566" marT="6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Атауы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6566" marR="6566" marT="6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Жоспар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 2023 ж </a:t>
                      </a:r>
                    </a:p>
                  </a:txBody>
                  <a:tcPr marL="6566" marR="6566" marT="6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Нақты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 2023 ж </a:t>
                      </a:r>
                    </a:p>
                  </a:txBody>
                  <a:tcPr marL="6566" marR="6566" marT="6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Ауытқу</a:t>
                      </a:r>
                    </a:p>
                  </a:txBody>
                  <a:tcPr marL="6566" marR="6566" marT="6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102768"/>
                  </a:ext>
                </a:extLst>
              </a:tr>
              <a:tr h="5938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скв саны </a:t>
                      </a:r>
                    </a:p>
                  </a:txBody>
                  <a:tcPr marL="6566" marR="6566" marT="6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1 скв. орташа құны</a:t>
                      </a:r>
                    </a:p>
                  </a:txBody>
                  <a:tcPr marL="6566" marR="6566" marT="6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соммасы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 , </a:t>
                      </a:r>
                      <a:r>
                        <a:rPr lang="ru-RU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мың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тг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66" marR="6566" marT="6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скв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 саны </a:t>
                      </a:r>
                    </a:p>
                  </a:txBody>
                  <a:tcPr marL="6566" marR="6566" marT="6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скв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r>
                        <a:rPr lang="ru-RU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орташа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құны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66" marR="6566" marT="6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соммасы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,       </a:t>
                      </a:r>
                      <a:r>
                        <a:rPr lang="ru-RU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мың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тг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66" marR="6566" marT="6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952371"/>
                  </a:ext>
                </a:extLst>
              </a:tr>
              <a:tr h="342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 </a:t>
                      </a:r>
                    </a:p>
                  </a:txBody>
                  <a:tcPr marL="6566" marR="6566" marT="6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СКЖ табысы: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66" marR="6566" marT="6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675  </a:t>
                      </a:r>
                    </a:p>
                  </a:txBody>
                  <a:tcPr marL="6566" marR="6566" marT="6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58 246  </a:t>
                      </a:r>
                    </a:p>
                  </a:txBody>
                  <a:tcPr marL="6566" marR="6566" marT="6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39 316 361  </a:t>
                      </a:r>
                    </a:p>
                  </a:txBody>
                  <a:tcPr marL="6566" marR="6566" marT="6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ru-K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6566" marR="6566" marT="6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50 139  </a:t>
                      </a:r>
                    </a:p>
                  </a:txBody>
                  <a:tcPr marL="6566" marR="6566" marT="6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38 055 434  </a:t>
                      </a:r>
                    </a:p>
                  </a:txBody>
                  <a:tcPr marL="6566" marR="6566" marT="6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-1 260 927  </a:t>
                      </a:r>
                    </a:p>
                  </a:txBody>
                  <a:tcPr marL="6566" marR="6566" marT="6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20373"/>
                  </a:ext>
                </a:extLst>
              </a:tr>
              <a:tr h="39821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01.янв</a:t>
                      </a:r>
                    </a:p>
                  </a:txBody>
                  <a:tcPr marL="6566" marR="6566" marT="6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Скважинаны күрделі жөндеу </a:t>
                      </a:r>
                    </a:p>
                  </a:txBody>
                  <a:tcPr marL="6566" marR="6566" marT="6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675</a:t>
                      </a:r>
                    </a:p>
                  </a:txBody>
                  <a:tcPr marL="6566" marR="6566" marT="6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58 246</a:t>
                      </a:r>
                    </a:p>
                  </a:txBody>
                  <a:tcPr marL="6566" marR="6566" marT="6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39 316 361</a:t>
                      </a:r>
                    </a:p>
                  </a:txBody>
                  <a:tcPr marL="6566" marR="6566" marT="6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66" marR="6566" marT="6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50 139</a:t>
                      </a:r>
                    </a:p>
                  </a:txBody>
                  <a:tcPr marL="6566" marR="6566" marT="6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38 055 434</a:t>
                      </a:r>
                    </a:p>
                  </a:txBody>
                  <a:tcPr marL="6566" marR="6566" marT="6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-1 260 927</a:t>
                      </a:r>
                    </a:p>
                  </a:txBody>
                  <a:tcPr marL="6566" marR="6566" marT="6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0008114"/>
                  </a:ext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4138EBA3-983A-EFFB-862E-47128354FD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779232"/>
              </p:ext>
            </p:extLst>
          </p:nvPr>
        </p:nvGraphicFramePr>
        <p:xfrm>
          <a:off x="403040" y="3284984"/>
          <a:ext cx="8358604" cy="2546725"/>
        </p:xfrm>
        <a:graphic>
          <a:graphicData uri="http://schemas.openxmlformats.org/drawingml/2006/table">
            <a:tbl>
              <a:tblPr/>
              <a:tblGrid>
                <a:gridCol w="497012">
                  <a:extLst>
                    <a:ext uri="{9D8B030D-6E8A-4147-A177-3AD203B41FA5}">
                      <a16:colId xmlns:a16="http://schemas.microsoft.com/office/drawing/2014/main" val="1966075021"/>
                    </a:ext>
                  </a:extLst>
                </a:gridCol>
                <a:gridCol w="2166662">
                  <a:extLst>
                    <a:ext uri="{9D8B030D-6E8A-4147-A177-3AD203B41FA5}">
                      <a16:colId xmlns:a16="http://schemas.microsoft.com/office/drawing/2014/main" val="4253872328"/>
                    </a:ext>
                  </a:extLst>
                </a:gridCol>
                <a:gridCol w="973315">
                  <a:extLst>
                    <a:ext uri="{9D8B030D-6E8A-4147-A177-3AD203B41FA5}">
                      <a16:colId xmlns:a16="http://schemas.microsoft.com/office/drawing/2014/main" val="1488524348"/>
                    </a:ext>
                  </a:extLst>
                </a:gridCol>
                <a:gridCol w="859417">
                  <a:extLst>
                    <a:ext uri="{9D8B030D-6E8A-4147-A177-3AD203B41FA5}">
                      <a16:colId xmlns:a16="http://schemas.microsoft.com/office/drawing/2014/main" val="3890004918"/>
                    </a:ext>
                  </a:extLst>
                </a:gridCol>
                <a:gridCol w="745518">
                  <a:extLst>
                    <a:ext uri="{9D8B030D-6E8A-4147-A177-3AD203B41FA5}">
                      <a16:colId xmlns:a16="http://schemas.microsoft.com/office/drawing/2014/main" val="3328889770"/>
                    </a:ext>
                  </a:extLst>
                </a:gridCol>
                <a:gridCol w="1780960">
                  <a:extLst>
                    <a:ext uri="{9D8B030D-6E8A-4147-A177-3AD203B41FA5}">
                      <a16:colId xmlns:a16="http://schemas.microsoft.com/office/drawing/2014/main" val="2164982487"/>
                    </a:ext>
                  </a:extLst>
                </a:gridCol>
                <a:gridCol w="1335720">
                  <a:extLst>
                    <a:ext uri="{9D8B030D-6E8A-4147-A177-3AD203B41FA5}">
                      <a16:colId xmlns:a16="http://schemas.microsoft.com/office/drawing/2014/main" val="3222963670"/>
                    </a:ext>
                  </a:extLst>
                </a:gridCol>
              </a:tblGrid>
              <a:tr h="61466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Атауы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Өлшем  бірлігі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Жоспар</a:t>
                      </a:r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     2023 ж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Нақты</a:t>
                      </a:r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   2023 ж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Ауытқу 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Ескерту 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464159"/>
                  </a:ext>
                </a:extLst>
              </a:tr>
              <a:tr h="31447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Материалдық шығыстар 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мың тг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2 039 372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1 593 485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-445 887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7187754"/>
                  </a:ext>
                </a:extLst>
              </a:tr>
              <a:tr h="31447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Жұмыстар мен қызметтер 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мың тг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8 111 188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7 620 152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-491 036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4513490"/>
                  </a:ext>
                </a:extLst>
              </a:tr>
              <a:tr h="31447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Қызметкерлер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шығындары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мың тг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29 350 113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27 631 646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-1 718 467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9630967"/>
                  </a:ext>
                </a:extLst>
              </a:tr>
              <a:tr h="31447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Амортизация 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мың тг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1 500 424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1 276 336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-224 088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7307092"/>
                  </a:ext>
                </a:extLst>
              </a:tr>
              <a:tr h="35967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Басқа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шығындар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мың тг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255 751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262 311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6 560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Іс-сапар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шығындары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69013"/>
                  </a:ext>
                </a:extLst>
              </a:tr>
              <a:tr h="314477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Барлығы: 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мың тг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41 256 848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38 383 930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-2 872 918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9534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4117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309320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zh92\Desktop\жондеу кач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756" y="5702895"/>
            <a:ext cx="520700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410678" y="590746"/>
            <a:ext cx="252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Кезеңнің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шығыстары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0326A96C-6EF3-830A-6BBB-845CA52779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291631"/>
              </p:ext>
            </p:extLst>
          </p:nvPr>
        </p:nvGraphicFramePr>
        <p:xfrm>
          <a:off x="496166" y="1075362"/>
          <a:ext cx="8229599" cy="3483501"/>
        </p:xfrm>
        <a:graphic>
          <a:graphicData uri="http://schemas.openxmlformats.org/drawingml/2006/table">
            <a:tbl>
              <a:tblPr/>
              <a:tblGrid>
                <a:gridCol w="489341">
                  <a:extLst>
                    <a:ext uri="{9D8B030D-6E8A-4147-A177-3AD203B41FA5}">
                      <a16:colId xmlns:a16="http://schemas.microsoft.com/office/drawing/2014/main" val="3949684987"/>
                    </a:ext>
                  </a:extLst>
                </a:gridCol>
                <a:gridCol w="1700498">
                  <a:extLst>
                    <a:ext uri="{9D8B030D-6E8A-4147-A177-3AD203B41FA5}">
                      <a16:colId xmlns:a16="http://schemas.microsoft.com/office/drawing/2014/main" val="33580804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395926187"/>
                    </a:ext>
                  </a:extLst>
                </a:gridCol>
                <a:gridCol w="1013034">
                  <a:extLst>
                    <a:ext uri="{9D8B030D-6E8A-4147-A177-3AD203B41FA5}">
                      <a16:colId xmlns:a16="http://schemas.microsoft.com/office/drawing/2014/main" val="3481669932"/>
                    </a:ext>
                  </a:extLst>
                </a:gridCol>
                <a:gridCol w="1075198">
                  <a:extLst>
                    <a:ext uri="{9D8B030D-6E8A-4147-A177-3AD203B41FA5}">
                      <a16:colId xmlns:a16="http://schemas.microsoft.com/office/drawing/2014/main" val="546593482"/>
                    </a:ext>
                  </a:extLst>
                </a:gridCol>
                <a:gridCol w="1412287">
                  <a:extLst>
                    <a:ext uri="{9D8B030D-6E8A-4147-A177-3AD203B41FA5}">
                      <a16:colId xmlns:a16="http://schemas.microsoft.com/office/drawing/2014/main" val="4006097150"/>
                    </a:ext>
                  </a:extLst>
                </a:gridCol>
                <a:gridCol w="1315105">
                  <a:extLst>
                    <a:ext uri="{9D8B030D-6E8A-4147-A177-3AD203B41FA5}">
                      <a16:colId xmlns:a16="http://schemas.microsoft.com/office/drawing/2014/main" val="3149554831"/>
                    </a:ext>
                  </a:extLst>
                </a:gridCol>
              </a:tblGrid>
              <a:tr h="387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Атауы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Өлшем  бірлігі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Жоспар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     2023 ж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Нақты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2023 ж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Ауытқу 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Ескерту 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510044"/>
                  </a:ext>
                </a:extLst>
              </a:tr>
              <a:tr h="40457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Материалдық шығыстар 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мың тг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16 674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8 978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-7 696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3380627"/>
                  </a:ext>
                </a:extLst>
              </a:tr>
              <a:tr h="1682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Жұмыстар мен қызметтер 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мың тг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414 261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405 933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-8 328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0050480"/>
                  </a:ext>
                </a:extLst>
              </a:tr>
              <a:tr h="24474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Қызметкерлер  шығындары 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мың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2 306 981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2 023 330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-283 651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6620970"/>
                  </a:ext>
                </a:extLst>
              </a:tr>
              <a:tr h="33330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Амортизация 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мың тг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29 831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30 095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264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8471401"/>
                  </a:ext>
                </a:extLst>
              </a:tr>
              <a:tr h="81072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Салықтар 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мың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19 714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69 440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49 726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Шарт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талаптарын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бұзғаны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үшін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айыппұлдар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өсімпұлдар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және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өсімпұлдар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есебінен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артық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шығыстар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4875358"/>
                  </a:ext>
                </a:extLst>
              </a:tr>
              <a:tr h="35183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Басқа шығындар 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мың тг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58 371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52 399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-5 972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4472561"/>
                  </a:ext>
                </a:extLst>
              </a:tr>
              <a:tr h="337414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Барлығы: 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мың тг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2 845 832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2 590 175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-255 657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48" marR="7648" marT="7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4362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27721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309320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zh92\Desktop\жондеу кач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756" y="5702895"/>
            <a:ext cx="520700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85292" y="2636912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9619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96" y="298391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792" y="6559609"/>
            <a:ext cx="8316416" cy="11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zh92\Desktop\жондеу кач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508" y="5963483"/>
            <a:ext cx="520700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47664" y="290738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itchFamily="18" charset="0"/>
              </a:rPr>
              <a:t>Жұмысшыларға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itchFamily="18" charset="0"/>
              </a:rPr>
              <a:t>берілген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itchFamily="18" charset="0"/>
              </a:rPr>
              <a:t>материалдық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itchFamily="18" charset="0"/>
              </a:rPr>
              <a:t>көмектер</a:t>
            </a: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CC86930E-0CDA-4F72-3201-BCC04749F9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236957"/>
              </p:ext>
            </p:extLst>
          </p:nvPr>
        </p:nvGraphicFramePr>
        <p:xfrm>
          <a:off x="197017" y="660073"/>
          <a:ext cx="8749966" cy="583411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94530">
                  <a:extLst>
                    <a:ext uri="{9D8B030D-6E8A-4147-A177-3AD203B41FA5}">
                      <a16:colId xmlns:a16="http://schemas.microsoft.com/office/drawing/2014/main" val="2940764725"/>
                    </a:ext>
                  </a:extLst>
                </a:gridCol>
                <a:gridCol w="4340493">
                  <a:extLst>
                    <a:ext uri="{9D8B030D-6E8A-4147-A177-3AD203B41FA5}">
                      <a16:colId xmlns:a16="http://schemas.microsoft.com/office/drawing/2014/main" val="186908504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6717271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88447704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249747029"/>
                    </a:ext>
                  </a:extLst>
                </a:gridCol>
                <a:gridCol w="1422655">
                  <a:extLst>
                    <a:ext uri="{9D8B030D-6E8A-4147-A177-3AD203B41FA5}">
                      <a16:colId xmlns:a16="http://schemas.microsoft.com/office/drawing/2014/main" val="3962348346"/>
                    </a:ext>
                  </a:extLst>
                </a:gridCol>
              </a:tblGrid>
              <a:tr h="15503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k-KZ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Материалдық</a:t>
                      </a: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көмек</a:t>
                      </a: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түрі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12- ай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k-KZ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Ауытқу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Ескерту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66626"/>
                  </a:ext>
                </a:extLst>
              </a:tr>
              <a:tr h="3100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жоспар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мың</a:t>
                      </a: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тг</a:t>
                      </a: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нақты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мың</a:t>
                      </a: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тг</a:t>
                      </a: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272046"/>
                  </a:ext>
                </a:extLst>
              </a:tr>
              <a:tr h="28318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Балалы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болуына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байланысты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берілетін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көмек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27 945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24 495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3 450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жоспар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: 162 бала,        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нақты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: 142 бала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71501133"/>
                  </a:ext>
                </a:extLst>
              </a:tr>
              <a:tr h="28318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9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Туыстарының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қайтыс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болуына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байланысты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берілетін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көмек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6 382,50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5 175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1 207,5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жоспар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: 37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адам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        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нақты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: 30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адам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59998833"/>
                  </a:ext>
                </a:extLst>
              </a:tr>
              <a:tr h="28318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9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жасқа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толуына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байланысты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9 301,47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7 398, 90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1 902,57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жоспар: 44 адам,          нақты: 35 адам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74567485"/>
                  </a:ext>
                </a:extLst>
              </a:tr>
              <a:tr h="28318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9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55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жасқа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толуына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байланысты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698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232,54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697,61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жоспар: 3 адам,            нақты: 1 адам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5073864"/>
                  </a:ext>
                </a:extLst>
              </a:tr>
              <a:tr h="28318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9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60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жасқа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толуына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байланысты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3 551,47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3044,12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507,35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жоспар: 14 адам,          нақты: 12 адам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99964026"/>
                  </a:ext>
                </a:extLst>
              </a:tr>
              <a:tr h="37708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9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Кәмелеттік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жасқа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толмаған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төрт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және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одан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да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көп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балалары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бар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қызметкерлерге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берілетін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көмек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(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мектепке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қажетті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құралдар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58 979,78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57 500,00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1 479,78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жоспар: 1395 бала,       нақты: 1360 бала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5145230"/>
                  </a:ext>
                </a:extLst>
              </a:tr>
              <a:tr h="27801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9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Мүмкіндігі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шектеулі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қызметкерлерге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2 536,76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2 156,25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380,51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жоспар: 20 адам,          нақты: 17 адам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4240115"/>
                  </a:ext>
                </a:extLst>
              </a:tr>
              <a:tr h="26637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9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және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2 топ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мүгедек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күйеуі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немесе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әйелі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3 382,35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3 382,35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67969578"/>
                  </a:ext>
                </a:extLst>
              </a:tr>
              <a:tr h="27801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9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Мүмкіндігі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шектеулі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балаларға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21 160,85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20 886,03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274,82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жоспар: 77 бала,           нақты: 76 бала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381287"/>
                  </a:ext>
                </a:extLst>
              </a:tr>
              <a:tr h="3470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9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k-KZ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Отан қорғаушылар күніне орай 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2 536,76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2 113,97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422,79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жоспар: 12 ардагер,       нақты: 10 ардагер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71768898"/>
                  </a:ext>
                </a:extLst>
              </a:tr>
              <a:tr h="546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Қызметкерлерге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Ережеге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сәйкес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берілетін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көмек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медициналық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отаға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жұмсалған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шығыны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өтеу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13 800</a:t>
                      </a:r>
                      <a:endParaRPr lang="ru-KZ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5 861,27</a:t>
                      </a:r>
                      <a:endParaRPr lang="ru-KZ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7 938,73</a:t>
                      </a:r>
                    </a:p>
                    <a:p>
                      <a:pPr algn="ctr" rtl="0" fontAlgn="b"/>
                      <a:endParaRPr lang="ru-KZ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жыл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басынан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14 </a:t>
                      </a:r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қызметкердің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медициналық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отаға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жұмсалған</a:t>
                      </a:r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шығындары өтелді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50608144"/>
                  </a:ext>
                </a:extLst>
              </a:tr>
              <a:tr h="37573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Денсаулығы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қалпына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келгенше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немесе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мүгедектігі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анықталғанша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берілетін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көмек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15 220,59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12 683,82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2 536,77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жоспар: 6 адам,            нақты: 5 адам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28804863"/>
                  </a:ext>
                </a:extLst>
              </a:tr>
              <a:tr h="37573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наурыз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Халықаралық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әйелдер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мерекесіне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орай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берілетін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сыйақы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4 904,41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4 312,50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591,91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жоспар: 58 адам,          нақты: 51 адам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77512304"/>
                  </a:ext>
                </a:extLst>
              </a:tr>
              <a:tr h="41236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9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Қызметкердің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қайтыс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болуына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байланысты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материалдық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көмек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2 070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2 760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-690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жоспар: 6 адам,            нақты: 8 адам (2 адам жыл соңында)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6017655"/>
                  </a:ext>
                </a:extLst>
              </a:tr>
              <a:tr h="27801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9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Жазатайым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оқиға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кезінде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қайтыс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болған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жұмысшының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отбасына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көмек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8 455,88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8455,88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Жазатайым оқиға анықталмады</a:t>
                      </a:r>
                      <a:endParaRPr lang="ru-KZ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9144483"/>
                  </a:ext>
                </a:extLst>
              </a:tr>
              <a:tr h="37708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Денсаулығының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кенеттен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нашарлауына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байланысты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жұмыс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орнында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және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жұмыс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уақытында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қызметкердің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қайтыс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болуына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байланысты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көмек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930,15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930,15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Жазатайым оқиға анықталмады</a:t>
                      </a:r>
                      <a:endParaRPr lang="ru-KZ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800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780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309320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zh92\Desktop\жондеу кач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756" y="5702895"/>
            <a:ext cx="520700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2400" y="2362200"/>
            <a:ext cx="8839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750888"/>
            <a:r>
              <a:rPr lang="ru-RU" sz="2800" dirty="0">
                <a:solidFill>
                  <a:srgbClr val="002060"/>
                </a:solidFill>
                <a:latin typeface="Times New Roman" pitchFamily="18" charset="0"/>
              </a:rPr>
              <a:t>   </a:t>
            </a:r>
            <a:r>
              <a:rPr lang="be-BY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Еңбекті қорғау,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e-BY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техника қауіпсіздік және экология бөлімінің есебі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4917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4628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791" y="6576228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zh92\Desktop\жондеу кач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507" y="5948735"/>
            <a:ext cx="520700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75656" y="304628"/>
            <a:ext cx="5976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Зейнеткерлерге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берілген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материалдық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көмектер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073107FE-104E-0B40-BBA5-AEB9EB5CCD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462235"/>
              </p:ext>
            </p:extLst>
          </p:nvPr>
        </p:nvGraphicFramePr>
        <p:xfrm>
          <a:off x="323528" y="771940"/>
          <a:ext cx="8532440" cy="547188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24541">
                  <a:extLst>
                    <a:ext uri="{9D8B030D-6E8A-4147-A177-3AD203B41FA5}">
                      <a16:colId xmlns:a16="http://schemas.microsoft.com/office/drawing/2014/main" val="2372728310"/>
                    </a:ext>
                  </a:extLst>
                </a:gridCol>
                <a:gridCol w="4506584">
                  <a:extLst>
                    <a:ext uri="{9D8B030D-6E8A-4147-A177-3AD203B41FA5}">
                      <a16:colId xmlns:a16="http://schemas.microsoft.com/office/drawing/2014/main" val="3759014152"/>
                    </a:ext>
                  </a:extLst>
                </a:gridCol>
                <a:gridCol w="960420">
                  <a:extLst>
                    <a:ext uri="{9D8B030D-6E8A-4147-A177-3AD203B41FA5}">
                      <a16:colId xmlns:a16="http://schemas.microsoft.com/office/drawing/2014/main" val="2673456856"/>
                    </a:ext>
                  </a:extLst>
                </a:gridCol>
                <a:gridCol w="886542">
                  <a:extLst>
                    <a:ext uri="{9D8B030D-6E8A-4147-A177-3AD203B41FA5}">
                      <a16:colId xmlns:a16="http://schemas.microsoft.com/office/drawing/2014/main" val="1031898805"/>
                    </a:ext>
                  </a:extLst>
                </a:gridCol>
                <a:gridCol w="738784">
                  <a:extLst>
                    <a:ext uri="{9D8B030D-6E8A-4147-A177-3AD203B41FA5}">
                      <a16:colId xmlns:a16="http://schemas.microsoft.com/office/drawing/2014/main" val="2053756391"/>
                    </a:ext>
                  </a:extLst>
                </a:gridCol>
                <a:gridCol w="1015569">
                  <a:extLst>
                    <a:ext uri="{9D8B030D-6E8A-4147-A177-3AD203B41FA5}">
                      <a16:colId xmlns:a16="http://schemas.microsoft.com/office/drawing/2014/main" val="3201250731"/>
                    </a:ext>
                  </a:extLst>
                </a:gridCol>
              </a:tblGrid>
              <a:tr h="5907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k-KZ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Материалдық</a:t>
                      </a: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көмек</a:t>
                      </a: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түрі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12- ай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Ауытқу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Ескерту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860597"/>
                  </a:ext>
                </a:extLst>
              </a:tr>
              <a:tr h="3758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жоспар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мың</a:t>
                      </a: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тг</a:t>
                      </a: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нақты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мың</a:t>
                      </a: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тг</a:t>
                      </a: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292780"/>
                  </a:ext>
                </a:extLst>
              </a:tr>
              <a:tr h="393720">
                <a:tc>
                  <a:txBody>
                    <a:bodyPr/>
                    <a:lstStyle/>
                    <a:p>
                      <a:pPr algn="l" fontAlgn="ctr"/>
                      <a:r>
                        <a:rPr lang="kk-KZ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1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Жұмыстан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шыққан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уақыттағы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еңбек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өтіліне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қарай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берілетін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сыйақы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17 309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19 877,06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-2 568,06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жылы жыл ортасында жалақы өсуіне байланысты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7355753"/>
                  </a:ext>
                </a:extLst>
              </a:tr>
              <a:tr h="393720">
                <a:tc>
                  <a:txBody>
                    <a:bodyPr/>
                    <a:lstStyle/>
                    <a:p>
                      <a:pPr algn="l" fontAlgn="ctr"/>
                      <a:r>
                        <a:rPr lang="kk-KZ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2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Шипажай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демалыс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орындары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18 450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17 400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1 050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жоспар: 123 зейнеткер, нақты: 116 зейнеткер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79289269"/>
                  </a:ext>
                </a:extLst>
              </a:tr>
              <a:tr h="468148">
                <a:tc>
                  <a:txBody>
                    <a:bodyPr/>
                    <a:lstStyle/>
                    <a:p>
                      <a:pPr algn="l" fontAlgn="ctr"/>
                      <a:r>
                        <a:rPr lang="kk-KZ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3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наурыз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Халықаралық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аналар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мерекесіне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орай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берілетін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сыйақы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1 380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1 150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жоспар: 18 зейнеткер, нақты: 15 зейнеткер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31038995"/>
                  </a:ext>
                </a:extLst>
              </a:tr>
              <a:tr h="393720">
                <a:tc>
                  <a:txBody>
                    <a:bodyPr/>
                    <a:lstStyle/>
                    <a:p>
                      <a:pPr algn="l" fontAlgn="ctr"/>
                      <a:r>
                        <a:rPr lang="kk-KZ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4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Наурыз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мейрамы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9 737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8 970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жоспар: 127 зейнеткер, нақты: 117 зейнеткер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57056765"/>
                  </a:ext>
                </a:extLst>
              </a:tr>
              <a:tr h="393720">
                <a:tc>
                  <a:txBody>
                    <a:bodyPr/>
                    <a:lstStyle/>
                    <a:p>
                      <a:pPr algn="l" fontAlgn="ctr"/>
                      <a:r>
                        <a:rPr lang="kk-KZ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5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Жеңіс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күні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жоспар: 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kk-KZ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зейнеткер, нақты: 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kumimoji="0" lang="kk-KZ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зейнеткер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17674763"/>
                  </a:ext>
                </a:extLst>
              </a:tr>
              <a:tr h="393720">
                <a:tc>
                  <a:txBody>
                    <a:bodyPr/>
                    <a:lstStyle/>
                    <a:p>
                      <a:pPr algn="l" fontAlgn="ctr"/>
                      <a:r>
                        <a:rPr lang="kk-KZ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6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Мұнай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-газ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кешені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қызметкерлерінің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кәсіби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мерекесі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9 737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9 200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жоспар: 127 зейнеткер, нақты: 120 зейнеткер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68409163"/>
                  </a:ext>
                </a:extLst>
              </a:tr>
              <a:tr h="393720">
                <a:tc>
                  <a:txBody>
                    <a:bodyPr/>
                    <a:lstStyle/>
                    <a:p>
                      <a:pPr algn="l" fontAlgn="ctr"/>
                      <a:r>
                        <a:rPr lang="kk-KZ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7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ҚР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Тәуелсіздік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күні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9 737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9 353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384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жоспар: 127 зейнеткер, нақты: 122 зейнеткер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633908"/>
                  </a:ext>
                </a:extLst>
              </a:tr>
              <a:tr h="395287">
                <a:tc>
                  <a:txBody>
                    <a:bodyPr/>
                    <a:lstStyle/>
                    <a:p>
                      <a:pPr algn="l" fontAlgn="ctr"/>
                      <a:r>
                        <a:rPr lang="kk-KZ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8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Халқаралық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қарттар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күні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9 737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9 200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жоспар: 127 зейнеткер, нақты: 120 зейнеткер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82195661"/>
                  </a:ext>
                </a:extLst>
              </a:tr>
              <a:tr h="393720">
                <a:tc>
                  <a:txBody>
                    <a:bodyPr/>
                    <a:lstStyle/>
                    <a:p>
                      <a:pPr algn="l" fontAlgn="ctr"/>
                      <a:r>
                        <a:rPr lang="kk-KZ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9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Мерей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жасқа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толғанда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берілетін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сый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ақы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60ж, (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әйелдер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70, 80, 90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жас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1 150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жоспар: 10 зейнеткер, нақты: 3 зейнеткер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83772479"/>
                  </a:ext>
                </a:extLst>
              </a:tr>
              <a:tr h="340050">
                <a:tc>
                  <a:txBody>
                    <a:bodyPr/>
                    <a:lstStyle/>
                    <a:p>
                      <a:pPr algn="l" fontAlgn="ctr"/>
                      <a:r>
                        <a:rPr lang="kk-KZ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10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Зейнеткердің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қабылдаған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еміне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жасатқан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отасына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қабылдаған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дәрі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дәрмегінің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ақшасын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өтеу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бюджетте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қарастырылған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сома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шеңберінде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2 400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1 384,68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1 015,32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жоспар: 48 зейнеткер, нақты: 41 зейнеткер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0303582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kk-KZ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11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Облыстық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немесе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қалалық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газеттерге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тегін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жазылу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981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жоспар: 127 зейнеткер, нақты:122 зейнеткер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06918999"/>
                  </a:ext>
                </a:extLst>
              </a:tr>
              <a:tr h="393720">
                <a:tc>
                  <a:txBody>
                    <a:bodyPr/>
                    <a:lstStyle/>
                    <a:p>
                      <a:pPr algn="l" fontAlgn="ctr"/>
                      <a:r>
                        <a:rPr lang="kk-KZ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12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Зейнеткер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жолдасы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қайтыс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болған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жағдайда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берілетін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материалдық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көмек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1 725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1 150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жоспар: 9 зейнеткер, нақты: 3 зейнеткер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80435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69700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1149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448010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zh92\Desktop\жондеу кач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756" y="5841585"/>
            <a:ext cx="520700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808820" y="291149"/>
            <a:ext cx="5526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Ұжымдық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шарт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берілген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көмектер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003CAF18-78C3-C335-D9F0-78DC771F91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196803"/>
              </p:ext>
            </p:extLst>
          </p:nvPr>
        </p:nvGraphicFramePr>
        <p:xfrm>
          <a:off x="392578" y="662769"/>
          <a:ext cx="8136904" cy="565651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28725">
                  <a:extLst>
                    <a:ext uri="{9D8B030D-6E8A-4147-A177-3AD203B41FA5}">
                      <a16:colId xmlns:a16="http://schemas.microsoft.com/office/drawing/2014/main" val="809025051"/>
                    </a:ext>
                  </a:extLst>
                </a:gridCol>
                <a:gridCol w="2523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98817166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66827867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5023301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621288949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878738903"/>
                    </a:ext>
                  </a:extLst>
                </a:gridCol>
              </a:tblGrid>
              <a:tr h="466818"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Атауы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Өлшем</a:t>
                      </a:r>
                      <a:r>
                        <a:rPr lang="ru-RU" sz="1100" b="1" u="none" strike="noStrike" baseline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бірлік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Жоспар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Нақты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Ауытқу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Ескерту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755">
                <a:tc>
                  <a:txBody>
                    <a:bodyPr/>
                    <a:lstStyle/>
                    <a:p>
                      <a:pPr algn="l" rtl="0" fontAlgn="ctr"/>
                      <a:r>
                        <a:rPr lang="kk-KZ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Кендірлі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”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демалыс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орнына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жолдама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мың тг.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9 695,75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7 988,32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1 707,43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k-KZ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жоспар: 104, адам нақты: 95 адам (қыскы мезгіл 5 жолдама, коттедж 4 жолдама калды)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028">
                <a:tc>
                  <a:txBody>
                    <a:bodyPr/>
                    <a:lstStyle/>
                    <a:p>
                      <a:pPr algn="l" rtl="0" fontAlgn="ctr"/>
                      <a:r>
                        <a:rPr lang="kk-KZ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2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Кендірлі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Медикер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”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сауықтыру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орнына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жолдама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мың тг.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57 200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55 380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1 820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k-KZ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жоспар: 220, адам нақты: 213 адам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889">
                <a:tc>
                  <a:txBody>
                    <a:bodyPr/>
                    <a:lstStyle/>
                    <a:p>
                      <a:pPr algn="l" rtl="0" fontAlgn="ctr"/>
                      <a:r>
                        <a:rPr lang="kk-KZ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3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Басқада сауықтыру орындарына жолдама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k-KZ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мың тг.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119 911,19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93 053,19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26 858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k-KZ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жоспар: 525 адам, нақты: 410 адам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654401"/>
                  </a:ext>
                </a:extLst>
              </a:tr>
              <a:tr h="338857">
                <a:tc>
                  <a:txBody>
                    <a:bodyPr/>
                    <a:lstStyle/>
                    <a:p>
                      <a:pPr algn="l" rtl="0" fontAlgn="ctr"/>
                      <a:r>
                        <a:rPr lang="kk-KZ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4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Балаларға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жазғы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демалыс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орындарына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жолдама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мың тг.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413 747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386 804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26 943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k-KZ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жоспар: 1 107 бала, нақты: 998 бала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384">
                <a:tc>
                  <a:txBody>
                    <a:bodyPr/>
                    <a:lstStyle/>
                    <a:p>
                      <a:pPr algn="l" fontAlgn="b"/>
                      <a:r>
                        <a:rPr lang="kk-KZ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5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Жұмысшыларды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сүтпен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қамтамасыз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ету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мың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тг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74 673,19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63 327,96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292,62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k-KZ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жоспар: 134 850 литр, нақты: 114 362 литр (еңбекке уақытша жарамсыз қызметкерлердің көп болуына байланысты ауытқу)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788">
                <a:tc>
                  <a:txBody>
                    <a:bodyPr/>
                    <a:lstStyle/>
                    <a:p>
                      <a:pPr algn="l" fontAlgn="b"/>
                      <a:r>
                        <a:rPr lang="kk-KZ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6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Медициналық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мың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тг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124 200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110 402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13 798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Тендер қортындысы бойынша  Мердігер компания тендерден төмен бағамен ұтып алды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748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Жұмысшыларды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тамақпен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қамтамасыз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ету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4384">
                <a:tc>
                  <a:txBody>
                    <a:bodyPr/>
                    <a:lstStyle/>
                    <a:p>
                      <a:pPr algn="l" rtl="0" fontAlgn="ctr"/>
                      <a:r>
                        <a:rPr lang="kk-KZ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7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Құрғақ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тамақ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мың тг.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33 171,87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27 827,16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5 344,71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kk-KZ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жоспар: 8 843 талон, нақты: 7479 талон  (еңбекке уақытша жарамсыз қызметкерлердің көп болуына байланысты ауытқу)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4384">
                <a:tc>
                  <a:txBody>
                    <a:bodyPr/>
                    <a:lstStyle/>
                    <a:p>
                      <a:pPr algn="l" rtl="0" fontAlgn="ctr"/>
                      <a:r>
                        <a:rPr lang="kk-KZ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8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Ыстық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тамақ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мың тг.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103 029,90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89 683,22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13 346,68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kk-KZ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жоспар: 24 574 тамақ, нақты: 21 501 тамақ (еңбекке уақытша жарамсыз қызметкерлердің көп болуына байланысты ауытқу)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381138"/>
                  </a:ext>
                </a:extLst>
              </a:tr>
              <a:tr h="534384">
                <a:tc>
                  <a:txBody>
                    <a:bodyPr/>
                    <a:lstStyle/>
                    <a:p>
                      <a:pPr algn="l" rtl="0" fontAlgn="ctr"/>
                      <a:r>
                        <a:rPr lang="kk-KZ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9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Термостегі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ыстық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тамақ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мың тг.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1 273 551,72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1 254 334, 24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19 217,48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kk-KZ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жоспар: 168 571 тамақ, нақты: 166 130 тамақ  (еңбекке уақытша жарамсыз қызметкерлердің көп болуына байланысты ауытқу)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110555"/>
                  </a:ext>
                </a:extLst>
              </a:tr>
              <a:tr h="534384">
                <a:tc>
                  <a:txBody>
                    <a:bodyPr/>
                    <a:lstStyle/>
                    <a:p>
                      <a:pPr algn="l" rtl="0" fontAlgn="ctr"/>
                      <a:r>
                        <a:rPr lang="kk-KZ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10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k-K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Мерекелік тамақ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мың</a:t>
                      </a:r>
                      <a:r>
                        <a:rPr kumimoji="0" lang="ru-RU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тг</a:t>
                      </a:r>
                      <a:r>
                        <a:rPr kumimoji="0" lang="ru-RU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11 274,90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9 388,37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1 886,53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kk-KZ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жоспар: 4 157 тамақ, нақты: 3645 тамақ  (еңбекке уақытша жарамсыз қызметкерлердің көп болуына байланысты ауытқу)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118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5139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309320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zh92\Desktop\жондеу кач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756" y="5702895"/>
            <a:ext cx="520700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790564" y="620688"/>
            <a:ext cx="5526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Әлеуметтік-шаруашылық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жұмыстар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4E2C32C0-CFDF-D58D-BAF3-65982CE0BA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192844"/>
              </p:ext>
            </p:extLst>
          </p:nvPr>
        </p:nvGraphicFramePr>
        <p:xfrm>
          <a:off x="445829" y="1242469"/>
          <a:ext cx="8280921" cy="317575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305511792"/>
                    </a:ext>
                  </a:extLst>
                </a:gridCol>
                <a:gridCol w="3312369">
                  <a:extLst>
                    <a:ext uri="{9D8B030D-6E8A-4147-A177-3AD203B41FA5}">
                      <a16:colId xmlns:a16="http://schemas.microsoft.com/office/drawing/2014/main" val="150860018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810671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16601511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24847387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60021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659246994"/>
                    </a:ext>
                  </a:extLst>
                </a:gridCol>
              </a:tblGrid>
              <a:tr h="749430"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Атауы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Өлшем</a:t>
                      </a:r>
                      <a:r>
                        <a:rPr lang="ru-RU" sz="1050" b="1" u="none" strike="noStrike" baseline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b="1" u="none" strike="noStrike" baseline="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бірлік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Жоспар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Нақты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Ауытқуы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Ескерту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682938"/>
                  </a:ext>
                </a:extLst>
              </a:tr>
              <a:tr h="562072">
                <a:tc>
                  <a:txBody>
                    <a:bodyPr/>
                    <a:lstStyle/>
                    <a:p>
                      <a:pPr algn="l" rtl="0" fontAlgn="ctr"/>
                      <a:r>
                        <a:rPr lang="kk-KZ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Сантехникалық</a:t>
                      </a:r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мың</a:t>
                      </a:r>
                      <a:r>
                        <a:rPr lang="ru-RU" sz="105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тг</a:t>
                      </a:r>
                      <a:r>
                        <a:rPr lang="ru-RU" sz="105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3 041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1 898</a:t>
                      </a:r>
                      <a:endParaRPr lang="ru-RU" sz="105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-1 143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Мердігер компания тендерден төмен бағамен ұтып алды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96644534"/>
                  </a:ext>
                </a:extLst>
              </a:tr>
              <a:tr h="596058">
                <a:tc>
                  <a:txBody>
                    <a:bodyPr/>
                    <a:lstStyle/>
                    <a:p>
                      <a:pPr algn="l" rtl="0" fontAlgn="ctr"/>
                      <a:r>
                        <a:rPr lang="kk-KZ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2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Дезинфекция </a:t>
                      </a:r>
                      <a:r>
                        <a:rPr lang="ru-RU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қызметі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мың</a:t>
                      </a:r>
                      <a:r>
                        <a:rPr lang="ru-RU" sz="105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тг</a:t>
                      </a:r>
                      <a:r>
                        <a:rPr lang="ru-RU" sz="105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1 620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592</a:t>
                      </a:r>
                      <a:endParaRPr lang="ru-RU" sz="105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-1 028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Мердігер компания тендерден төмен бағамен ұтып алды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9102719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rtl="0" fontAlgn="ctr"/>
                      <a:r>
                        <a:rPr lang="kk-KZ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3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Салқындатқыш</a:t>
                      </a:r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жабдықтарын</a:t>
                      </a:r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монтаждау</a:t>
                      </a:r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жұмыстары</a:t>
                      </a:r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мың</a:t>
                      </a:r>
                      <a:r>
                        <a:rPr lang="ru-RU" sz="105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тг</a:t>
                      </a:r>
                      <a:r>
                        <a:rPr lang="ru-RU" sz="105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4 504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4 504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Мердігер компания тендерден төмен бағамен ұтып алды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7758229"/>
                  </a:ext>
                </a:extLst>
              </a:tr>
              <a:tr h="620127">
                <a:tc>
                  <a:txBody>
                    <a:bodyPr/>
                    <a:lstStyle/>
                    <a:p>
                      <a:pPr algn="l" rtl="0" fontAlgn="ctr"/>
                      <a:r>
                        <a:rPr lang="kk-KZ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4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k-KZ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Көгалдандыру жұмыстары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мың тг.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690</a:t>
                      </a:r>
                      <a:endParaRPr lang="ru-RU" sz="105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-10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Мердігер компания тендерден төмен бағамен ұтып алды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531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08467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92\Desktop\жондеу-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zh92\Desktop\жондеу-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309320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zh92\Desktop\жондеу кач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756" y="5702895"/>
            <a:ext cx="520700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790564" y="484407"/>
            <a:ext cx="5526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Өткізілетін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корпоративтік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шаралар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34CE9B7C-FAD0-CD33-9114-A4C05747EB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21823"/>
              </p:ext>
            </p:extLst>
          </p:nvPr>
        </p:nvGraphicFramePr>
        <p:xfrm>
          <a:off x="395536" y="956522"/>
          <a:ext cx="8316416" cy="483473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63154">
                  <a:extLst>
                    <a:ext uri="{9D8B030D-6E8A-4147-A177-3AD203B41FA5}">
                      <a16:colId xmlns:a16="http://schemas.microsoft.com/office/drawing/2014/main" val="575782402"/>
                    </a:ext>
                  </a:extLst>
                </a:gridCol>
                <a:gridCol w="3488767">
                  <a:extLst>
                    <a:ext uri="{9D8B030D-6E8A-4147-A177-3AD203B41FA5}">
                      <a16:colId xmlns:a16="http://schemas.microsoft.com/office/drawing/2014/main" val="2673601338"/>
                    </a:ext>
                  </a:extLst>
                </a:gridCol>
                <a:gridCol w="1188639">
                  <a:extLst>
                    <a:ext uri="{9D8B030D-6E8A-4147-A177-3AD203B41FA5}">
                      <a16:colId xmlns:a16="http://schemas.microsoft.com/office/drawing/2014/main" val="118772477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405790229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298681921"/>
                    </a:ext>
                  </a:extLst>
                </a:gridCol>
                <a:gridCol w="1115616">
                  <a:extLst>
                    <a:ext uri="{9D8B030D-6E8A-4147-A177-3AD203B41FA5}">
                      <a16:colId xmlns:a16="http://schemas.microsoft.com/office/drawing/2014/main" val="3592472507"/>
                    </a:ext>
                  </a:extLst>
                </a:gridCol>
              </a:tblGrid>
              <a:tr h="34856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k-KZ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Материалдық</a:t>
                      </a:r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көмек</a:t>
                      </a:r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түрі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ж. 12- ай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Ауытқу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Ескерту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418754"/>
                  </a:ext>
                </a:extLst>
              </a:tr>
              <a:tr h="3903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Жоспар</a:t>
                      </a:r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мың.тг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Нақты</a:t>
                      </a:r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 </a:t>
                      </a:r>
                      <a:r>
                        <a:rPr lang="ru-RU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мың.тг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50434"/>
                  </a:ext>
                </a:extLst>
              </a:tr>
              <a:tr h="413177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Амал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мерекесіне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арналған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-шара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7804021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"Наурыз"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мерекесіне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арналған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мәдени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-шара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3442615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"Наурыз"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мерекесіне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арналған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спорттық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-шара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8780153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Балаларды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қорғау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күніне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арналған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мәдени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-шара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201986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Спартакиадаға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қатысу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7 500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887365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Мұнайшылар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күніне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арналған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мәдени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-шара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2757226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Мұнайшылар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күніне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спорттық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-шара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7548496"/>
                  </a:ext>
                </a:extLst>
              </a:tr>
              <a:tr h="439044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Зейнеткерлерге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құрмет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көрсету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1 538</a:t>
                      </a:r>
                      <a:endParaRPr lang="ru-KZ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1 538</a:t>
                      </a:r>
                      <a:endParaRPr lang="ru-KZ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KZ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50592489"/>
                  </a:ext>
                </a:extLst>
              </a:tr>
              <a:tr h="439044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ҚР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Тәуелсіздік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күніне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арналған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спорттық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-шара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1 500</a:t>
                      </a:r>
                      <a:endParaRPr lang="ru-KZ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1 500</a:t>
                      </a:r>
                      <a:endParaRPr lang="ru-KZ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KZ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12330324"/>
                  </a:ext>
                </a:extLst>
              </a:tr>
              <a:tr h="876938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Балаларған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арналған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Жаңа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жылдық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ертеңгілік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5 500</a:t>
                      </a:r>
                      <a:endParaRPr lang="ru-KZ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KZ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5 500</a:t>
                      </a:r>
                      <a:endParaRPr lang="ru-KZ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СЭС-тің 13.12.2023ж. Хатына сәйкес қызылша ауруның көбейуіне байланысты өткізілмеді.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96594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76655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309320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zh92\Desktop\жондеу кач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756" y="5702895"/>
            <a:ext cx="520700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85292" y="2636912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Қызметкерлерді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дамыту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жөніндегі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есеп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7656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327" y="240158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499926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zh92\Desktop\жондеу кач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756" y="5702895"/>
            <a:ext cx="520700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82552" y="240158"/>
            <a:ext cx="5742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Жұмысшылардың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жөнінде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мәлімет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9A830672-49C4-4EAB-51CF-0358A971C6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450631"/>
              </p:ext>
            </p:extLst>
          </p:nvPr>
        </p:nvGraphicFramePr>
        <p:xfrm>
          <a:off x="339327" y="619634"/>
          <a:ext cx="8372624" cy="578600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44241">
                  <a:extLst>
                    <a:ext uri="{9D8B030D-6E8A-4147-A177-3AD203B41FA5}">
                      <a16:colId xmlns:a16="http://schemas.microsoft.com/office/drawing/2014/main" val="2706582148"/>
                    </a:ext>
                  </a:extLst>
                </a:gridCol>
                <a:gridCol w="4968552">
                  <a:extLst>
                    <a:ext uri="{9D8B030D-6E8A-4147-A177-3AD203B41FA5}">
                      <a16:colId xmlns:a16="http://schemas.microsoft.com/office/drawing/2014/main" val="302014713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427980939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82195180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4202160539"/>
                    </a:ext>
                  </a:extLst>
                </a:gridCol>
                <a:gridCol w="683567">
                  <a:extLst>
                    <a:ext uri="{9D8B030D-6E8A-4147-A177-3AD203B41FA5}">
                      <a16:colId xmlns:a16="http://schemas.microsoft.com/office/drawing/2014/main" val="1442922690"/>
                    </a:ext>
                  </a:extLst>
                </a:gridCol>
              </a:tblGrid>
              <a:tr h="32169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Атауы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Өлшем</a:t>
                      </a:r>
                      <a:r>
                        <a:rPr lang="kk-KZ" sz="10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бірлік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1" u="none" strike="noStrike" baseline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Жоспар         2023ж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Нақты  2023ж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Ауытку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659199"/>
                  </a:ext>
                </a:extLst>
              </a:tr>
              <a:tr h="2336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Өнеркәсіптік</a:t>
                      </a:r>
                      <a:r>
                        <a:rPr lang="ru-RU" sz="10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қауіпсіздік</a:t>
                      </a:r>
                      <a:r>
                        <a:rPr lang="ru-RU" sz="10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адам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3287408"/>
                  </a:ext>
                </a:extLst>
              </a:tr>
              <a:tr h="278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Еңбекті</a:t>
                      </a:r>
                      <a:r>
                        <a:rPr lang="ru-RU" sz="10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қорғау</a:t>
                      </a:r>
                      <a:r>
                        <a:rPr lang="ru-RU" sz="10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және</a:t>
                      </a:r>
                      <a:r>
                        <a:rPr lang="ru-RU" sz="10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қауіпсіздік</a:t>
                      </a:r>
                      <a:r>
                        <a:rPr lang="ru-RU" sz="10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адам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36506297"/>
                  </a:ext>
                </a:extLst>
              </a:tr>
              <a:tr h="2731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рт-техникалық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минимум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адам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1161</a:t>
                      </a:r>
                    </a:p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86199400"/>
                  </a:ext>
                </a:extLst>
              </a:tr>
              <a:tr h="3095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ИТҚ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корпоративтік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оқыту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("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өнеркәсіптік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қауіпсіздік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", "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Өрт-техникалық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минимум"" (ӨТМ),"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еңбек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қауіпсіздігі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еңбекті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қорғау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адам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48424935"/>
                  </a:ext>
                </a:extLst>
              </a:tr>
              <a:tr h="3095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Қызметкерлерді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оқыту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кадрларды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даярлау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 rtl="0" font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ИТҚ ӘҚБ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біліктілігін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арттыру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адам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</a:p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9649301"/>
                  </a:ext>
                </a:extLst>
              </a:tr>
              <a:tr h="459667"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Заманауи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технологияларды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қолдана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отырып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Ұңғымаларды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күрделі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жөндеу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жөндеуоқшаулау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жұмыстарының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технологиясы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мен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техникасыперсоналды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оқыту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кадрларды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даярлау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ИТҚ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біліктілігін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арттыру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адам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7344038"/>
                  </a:ext>
                </a:extLst>
              </a:tr>
              <a:tr h="208556"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елісім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комиссиясы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адам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1136796"/>
                  </a:ext>
                </a:extLst>
              </a:tr>
              <a:tr h="3095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dirty="0"/>
                        <a:t>"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Самұрық-Қазына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АҚ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компаниялар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тобында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IR-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мамандарды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оқытудың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модульдік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бағдарламасы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адам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38260439"/>
                  </a:ext>
                </a:extLst>
              </a:tr>
              <a:tr h="459667"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Адизес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әдістемесі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бойынша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компанияның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rtl="0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Ұйымдастырушылық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диагностикасы"тақырыбы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бойынша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ИТҚ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және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ӘБҚ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қызметкерлерін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оқыту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адам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8810782"/>
                  </a:ext>
                </a:extLst>
              </a:tr>
              <a:tr h="227723"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Басқару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қаржылық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қызметкерлердің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сауаттылығы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адам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5177267"/>
                  </a:ext>
                </a:extLst>
              </a:tr>
              <a:tr h="3095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dirty="0"/>
                        <a:t>"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Командадағы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тиімді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өзара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іс-қимыл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тақырыбы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бойынша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корпоративтік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тимбилдин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адам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16320922"/>
                  </a:ext>
                </a:extLst>
              </a:tr>
              <a:tr h="3095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"ДЭЛ-150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жабдықтарын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пайдалану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жөндеу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баптау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", "ГКШ-1600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жабдықтарын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пайдалану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жөндеу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адам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17951504"/>
                  </a:ext>
                </a:extLst>
              </a:tr>
              <a:tr h="227723"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Қауіпсіз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еңбек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мәдениеті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топ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64758597"/>
                  </a:ext>
                </a:extLst>
              </a:tr>
              <a:tr h="3095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Командадағы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тиімді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өзара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іс-қимыл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тақырыбы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бойынша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жас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мамандар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корпоративтік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тимбилдинг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адам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09218727"/>
                  </a:ext>
                </a:extLst>
              </a:tr>
              <a:tr h="220986"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Жұмысшыларды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фонтанға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қарсы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қауіпсіздік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"курсы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бойынша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оқыту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адам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5749789"/>
                  </a:ext>
                </a:extLst>
              </a:tr>
              <a:tr h="3095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dirty="0"/>
                        <a:t>"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Жүк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көтергіш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механизмдерді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пайдалану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кезінде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өнеркәсіптік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қауіпсіздікті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қамтамасыз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ету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қағидалары"тақырыбы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бойынша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ӨП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қызметкерлерін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оқыту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адам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08602752"/>
                  </a:ext>
                </a:extLst>
              </a:tr>
              <a:tr h="30957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Жұмысшыларды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дәрігерге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дейінгі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алғашқы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көмек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көрсету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курсы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бойынша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оқыту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адам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46859161"/>
                  </a:ext>
                </a:extLst>
              </a:tr>
              <a:tr h="3095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Қызметкерлердің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қаржылық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сауаттылығын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арттыру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курсы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бойынша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оқыту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жалақыны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қалыптастыру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кредит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туралы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және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т. б.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мәселелер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бойынша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адам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-29</a:t>
                      </a:r>
                    </a:p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4176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4730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93" y="271629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309320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zh92\Desktop\жондеу кач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756" y="5702895"/>
            <a:ext cx="520700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831694" y="271629"/>
            <a:ext cx="55555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Тәртіптік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шаралар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мәліметтер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4774556-6423-45D9-938B-979E1883E3B4}"/>
              </a:ext>
            </a:extLst>
          </p:cNvPr>
          <p:cNvSpPr/>
          <p:nvPr/>
        </p:nvSpPr>
        <p:spPr>
          <a:xfrm>
            <a:off x="1043701" y="2719831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Жалақысы сақталмайтын демалыс туралы мәліметтер 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97B4B771-E56A-889D-989D-E75CD21EBD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623845"/>
              </p:ext>
            </p:extLst>
          </p:nvPr>
        </p:nvGraphicFramePr>
        <p:xfrm>
          <a:off x="485893" y="658258"/>
          <a:ext cx="8247169" cy="197138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68300">
                  <a:extLst>
                    <a:ext uri="{9D8B030D-6E8A-4147-A177-3AD203B41FA5}">
                      <a16:colId xmlns:a16="http://schemas.microsoft.com/office/drawing/2014/main" val="1963485018"/>
                    </a:ext>
                  </a:extLst>
                </a:gridCol>
                <a:gridCol w="3626612">
                  <a:extLst>
                    <a:ext uri="{9D8B030D-6E8A-4147-A177-3AD203B41FA5}">
                      <a16:colId xmlns:a16="http://schemas.microsoft.com/office/drawing/2014/main" val="3937538784"/>
                    </a:ext>
                  </a:extLst>
                </a:gridCol>
                <a:gridCol w="786017">
                  <a:extLst>
                    <a:ext uri="{9D8B030D-6E8A-4147-A177-3AD203B41FA5}">
                      <a16:colId xmlns:a16="http://schemas.microsoft.com/office/drawing/2014/main" val="2336715358"/>
                    </a:ext>
                  </a:extLst>
                </a:gridCol>
                <a:gridCol w="873951">
                  <a:extLst>
                    <a:ext uri="{9D8B030D-6E8A-4147-A177-3AD203B41FA5}">
                      <a16:colId xmlns:a16="http://schemas.microsoft.com/office/drawing/2014/main" val="151409971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706988855"/>
                    </a:ext>
                  </a:extLst>
                </a:gridCol>
                <a:gridCol w="905828">
                  <a:extLst>
                    <a:ext uri="{9D8B030D-6E8A-4147-A177-3AD203B41FA5}">
                      <a16:colId xmlns:a16="http://schemas.microsoft.com/office/drawing/2014/main" val="1443636545"/>
                    </a:ext>
                  </a:extLst>
                </a:gridCol>
                <a:gridCol w="822365">
                  <a:extLst>
                    <a:ext uri="{9D8B030D-6E8A-4147-A177-3AD203B41FA5}">
                      <a16:colId xmlns:a16="http://schemas.microsoft.com/office/drawing/2014/main" val="2859757773"/>
                    </a:ext>
                  </a:extLst>
                </a:gridCol>
              </a:tblGrid>
              <a:tr h="587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Тәртіптік-шараның</a:t>
                      </a:r>
                      <a:r>
                        <a:rPr lang="ru-RU" sz="105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түрлері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05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Өлшем</a:t>
                      </a:r>
                      <a:r>
                        <a:rPr lang="kk-KZ" sz="105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бірлік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endParaRPr lang="ru-RU" sz="105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Ескерту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Сөгіс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Қатаң</a:t>
                      </a:r>
                      <a:r>
                        <a:rPr lang="ru-RU" sz="105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05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сөгіс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Барлығы</a:t>
                      </a:r>
                      <a:r>
                        <a:rPr lang="ru-RU" sz="105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442523"/>
                  </a:ext>
                </a:extLst>
              </a:tr>
              <a:tr h="297579">
                <a:tc>
                  <a:txBody>
                    <a:bodyPr/>
                    <a:lstStyle/>
                    <a:p>
                      <a:pPr algn="l" rtl="0" fontAlgn="ctr"/>
                      <a:r>
                        <a:rPr lang="kk-K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Еңбекті</a:t>
                      </a:r>
                      <a:r>
                        <a:rPr lang="ru-RU" sz="10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қорғау</a:t>
                      </a:r>
                      <a:r>
                        <a:rPr lang="ru-RU" sz="10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және</a:t>
                      </a:r>
                      <a:r>
                        <a:rPr lang="ru-RU" sz="10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техника </a:t>
                      </a:r>
                      <a:r>
                        <a:rPr lang="ru-RU" sz="105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қауіпсіздігі</a:t>
                      </a:r>
                      <a:r>
                        <a:rPr lang="ru-RU" sz="10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нормаларын</a:t>
                      </a:r>
                      <a:r>
                        <a:rPr lang="ru-RU" sz="10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05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сақтамау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адам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6669899"/>
                  </a:ext>
                </a:extLst>
              </a:tr>
              <a:tr h="273774">
                <a:tc>
                  <a:txBody>
                    <a:bodyPr/>
                    <a:lstStyle/>
                    <a:p>
                      <a:pPr algn="l" rtl="0" fontAlgn="ctr"/>
                      <a:r>
                        <a:rPr lang="kk-K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Лауазымдық</a:t>
                      </a:r>
                      <a:r>
                        <a:rPr lang="ru-RU" sz="10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міндеттерін</a:t>
                      </a:r>
                      <a:r>
                        <a:rPr lang="ru-RU" sz="10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05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тиісінше</a:t>
                      </a:r>
                      <a:r>
                        <a:rPr lang="ru-RU" sz="10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орындамау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адам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12607547"/>
                  </a:ext>
                </a:extLst>
              </a:tr>
              <a:tr h="222457">
                <a:tc>
                  <a:txBody>
                    <a:bodyPr/>
                    <a:lstStyle/>
                    <a:p>
                      <a:pPr algn="l" rtl="0" fontAlgn="ctr"/>
                      <a:r>
                        <a:rPr lang="kk-K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Еңбек</a:t>
                      </a:r>
                      <a:r>
                        <a:rPr lang="ru-RU" sz="10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05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тәртібін</a:t>
                      </a:r>
                      <a:r>
                        <a:rPr lang="ru-RU" sz="10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бұзу</a:t>
                      </a:r>
                      <a:r>
                        <a:rPr lang="ru-RU" sz="10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адам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64209617"/>
                  </a:ext>
                </a:extLst>
              </a:tr>
              <a:tr h="266499">
                <a:tc>
                  <a:txBody>
                    <a:bodyPr/>
                    <a:lstStyle/>
                    <a:p>
                      <a:pPr algn="l" rtl="0" fontAlgn="ctr"/>
                      <a:r>
                        <a:rPr lang="kk-K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105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сағаттан</a:t>
                      </a:r>
                      <a:r>
                        <a:rPr lang="ru-RU" sz="10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артық</a:t>
                      </a:r>
                      <a:r>
                        <a:rPr lang="ru-RU" sz="10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</a:t>
                      </a:r>
                      <a:r>
                        <a:rPr lang="ru-RU" sz="10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орнында</a:t>
                      </a:r>
                      <a:r>
                        <a:rPr lang="ru-RU" sz="10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себепсіз</a:t>
                      </a:r>
                      <a:r>
                        <a:rPr lang="ru-RU" sz="10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болмауы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адам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406978"/>
                  </a:ext>
                </a:extLst>
              </a:tr>
              <a:tr h="229489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05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Барлығы</a:t>
                      </a:r>
                      <a:r>
                        <a:rPr lang="ru-RU" sz="105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900" marR="9525" marT="9525" marB="0" anchor="ctr"/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адам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14135014"/>
                  </a:ext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EAAA9AC6-1556-1A02-A8EA-7E946939F7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95576"/>
              </p:ext>
            </p:extLst>
          </p:nvPr>
        </p:nvGraphicFramePr>
        <p:xfrm>
          <a:off x="288996" y="3136087"/>
          <a:ext cx="8640960" cy="307388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85758">
                  <a:extLst>
                    <a:ext uri="{9D8B030D-6E8A-4147-A177-3AD203B41FA5}">
                      <a16:colId xmlns:a16="http://schemas.microsoft.com/office/drawing/2014/main" val="527966791"/>
                    </a:ext>
                  </a:extLst>
                </a:gridCol>
                <a:gridCol w="1180409">
                  <a:extLst>
                    <a:ext uri="{9D8B030D-6E8A-4147-A177-3AD203B41FA5}">
                      <a16:colId xmlns:a16="http://schemas.microsoft.com/office/drawing/2014/main" val="3773961816"/>
                    </a:ext>
                  </a:extLst>
                </a:gridCol>
                <a:gridCol w="820373">
                  <a:extLst>
                    <a:ext uri="{9D8B030D-6E8A-4147-A177-3AD203B41FA5}">
                      <a16:colId xmlns:a16="http://schemas.microsoft.com/office/drawing/2014/main" val="1350574280"/>
                    </a:ext>
                  </a:extLst>
                </a:gridCol>
                <a:gridCol w="596635">
                  <a:extLst>
                    <a:ext uri="{9D8B030D-6E8A-4147-A177-3AD203B41FA5}">
                      <a16:colId xmlns:a16="http://schemas.microsoft.com/office/drawing/2014/main" val="3759359593"/>
                    </a:ext>
                  </a:extLst>
                </a:gridCol>
                <a:gridCol w="617225">
                  <a:extLst>
                    <a:ext uri="{9D8B030D-6E8A-4147-A177-3AD203B41FA5}">
                      <a16:colId xmlns:a16="http://schemas.microsoft.com/office/drawing/2014/main" val="2968654727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1855979489"/>
                    </a:ext>
                  </a:extLst>
                </a:gridCol>
              </a:tblGrid>
              <a:tr h="422126">
                <a:tc>
                  <a:txBody>
                    <a:bodyPr/>
                    <a:lstStyle/>
                    <a:p>
                      <a:pPr algn="ctr"/>
                      <a:r>
                        <a:rPr lang="kk-KZ" sz="9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9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9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Атауы </a:t>
                      </a:r>
                      <a:endParaRPr lang="ru-RU" sz="9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9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Өлшем</a:t>
                      </a:r>
                      <a:r>
                        <a:rPr lang="kk-KZ" sz="9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бірлігі</a:t>
                      </a:r>
                      <a:endParaRPr lang="ru-RU" sz="9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9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Саны </a:t>
                      </a:r>
                      <a:endParaRPr lang="ru-RU" sz="9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9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Күні </a:t>
                      </a:r>
                      <a:endParaRPr lang="ru-RU" sz="9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9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Ескерту</a:t>
                      </a:r>
                      <a:endParaRPr lang="ru-RU" sz="9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119471"/>
                  </a:ext>
                </a:extLst>
              </a:tr>
              <a:tr h="1730716">
                <a:tc>
                  <a:txBody>
                    <a:bodyPr/>
                    <a:lstStyle/>
                    <a:p>
                      <a:pPr algn="ctr"/>
                      <a:endParaRPr lang="kk-KZ" sz="9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900" b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kk-KZ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kk-KZ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Жалақысы сақталмайтын демалыс</a:t>
                      </a:r>
                      <a:endParaRPr lang="ru-RU" sz="9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kk-KZ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kk-KZ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kk-KZ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Адам</a:t>
                      </a:r>
                      <a:endParaRPr lang="ru-RU" sz="9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kk-KZ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kk-KZ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kk-KZ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kk-KZ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kk-KZ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kk-KZ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1206</a:t>
                      </a:r>
                    </a:p>
                  </a:txBody>
                  <a:tcPr marL="87630" marR="8763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9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Жалақысы сақталмайтын демалысындағы жұмыскерлер</a:t>
                      </a:r>
                      <a:r>
                        <a:rPr lang="kk-KZ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Өндірісте жазатайым оқиға болған</a:t>
                      </a:r>
                      <a:r>
                        <a:rPr lang="kk-KZ" sz="9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№3 цехтың 3дәрежелі бұрғышы көмекшісі-</a:t>
                      </a:r>
                      <a:r>
                        <a:rPr lang="kk-KZ" sz="9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Н.Тлевов </a:t>
                      </a:r>
                      <a:r>
                        <a:rPr lang="kk-KZ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331күн,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Өндірісте жазатайым оқиға болған №5 цехтың 3дәрежелі бұрғышы көмекшісі  </a:t>
                      </a:r>
                      <a:r>
                        <a:rPr lang="kk-KZ" sz="9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Т.Алмамбетов </a:t>
                      </a:r>
                      <a:r>
                        <a:rPr lang="kk-KZ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 күн,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Денсаулығына байланысты, ӨҚБ 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дәрежелі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скважиналарды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СКЖ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дайындау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операторы </a:t>
                      </a:r>
                      <a:r>
                        <a:rPr lang="ru-RU" sz="9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А.Ергалиев</a:t>
                      </a: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120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күн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Отбасы жағдайына байланысты, ӨҚБ 3 дәрежелі жөндеуші </a:t>
                      </a:r>
                      <a:r>
                        <a:rPr lang="kk-KZ" sz="9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Ф.Баданова </a:t>
                      </a:r>
                      <a:r>
                        <a:rPr lang="kk-KZ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90 күн,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Отбасы жағдайына байланысты,№5 цехтың 3дәрежелі бұрғ. көмек. </a:t>
                      </a:r>
                      <a:r>
                        <a:rPr lang="kk-KZ" sz="9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Е.Абдурахманов </a:t>
                      </a:r>
                      <a:r>
                        <a:rPr lang="kk-KZ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30 күн,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Денсаулығына байланысты, №1 цехтың  3 дәрежелі бұрғышы көмекшісі 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9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М.Мынбаев</a:t>
                      </a: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күн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Денсаулығына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байланысты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№2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цехтың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дәрежелі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бұрғышы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көмекшісі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9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А.Дуйжанов</a:t>
                      </a: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күн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Отбасы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жағдайына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байланысты№5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цехтың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дәрежелі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бұрғышысы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9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Б.Аймухаметов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күн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Денсаулығына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байланысты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№3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цехтың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дәрежелі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бұрғышы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көмекшісі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9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Н.Сарбаев</a:t>
                      </a: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күн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Денсаулығына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байланысты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№5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цехтың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дәрежелі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бұрғышы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көмекшісі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9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Ф.Таумбаев</a:t>
                      </a: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күн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244784"/>
                  </a:ext>
                </a:extLst>
              </a:tr>
              <a:tr h="717614">
                <a:tc>
                  <a:txBody>
                    <a:bodyPr/>
                    <a:lstStyle/>
                    <a:p>
                      <a:pPr algn="ctr"/>
                      <a:endParaRPr lang="ru-RU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87630" marR="8763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kk-KZ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ңбекке жарамсыздық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9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Адам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548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11543</a:t>
                      </a:r>
                    </a:p>
                  </a:txBody>
                  <a:tcPr marL="87630" marR="8763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9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Ұзақ мерзімді еңбекке уақытша жарамсыз парағын аштырған жұмыскерлер: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1.Дегениязов М., бұрғышы – 196 к.к.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2.Нетбай А., бұрғышы – 162к.к.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3.Абилхасов К., 5д. Көтергіш машинисті – 148 к.к.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4.Оразбаев Ж., бұрғышы – 140 к.к.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30" marR="8763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244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6600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755" y="6525344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zh92\Desktop\жондеу кач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639" y="5918919"/>
            <a:ext cx="520700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498906"/>
            <a:ext cx="84081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орындарында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нәтиже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көрсеткен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тәртібін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деңгейде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сақтаған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жұмысшылар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3AD89011-C864-6963-AFC3-221FB2887C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992491"/>
              </p:ext>
            </p:extLst>
          </p:nvPr>
        </p:nvGraphicFramePr>
        <p:xfrm>
          <a:off x="380755" y="1175207"/>
          <a:ext cx="8422931" cy="478180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93507">
                  <a:extLst>
                    <a:ext uri="{9D8B030D-6E8A-4147-A177-3AD203B41FA5}">
                      <a16:colId xmlns:a16="http://schemas.microsoft.com/office/drawing/2014/main" val="1462371233"/>
                    </a:ext>
                  </a:extLst>
                </a:gridCol>
                <a:gridCol w="2226497">
                  <a:extLst>
                    <a:ext uri="{9D8B030D-6E8A-4147-A177-3AD203B41FA5}">
                      <a16:colId xmlns:a16="http://schemas.microsoft.com/office/drawing/2014/main" val="3403437664"/>
                    </a:ext>
                  </a:extLst>
                </a:gridCol>
                <a:gridCol w="134551">
                  <a:extLst>
                    <a:ext uri="{9D8B030D-6E8A-4147-A177-3AD203B41FA5}">
                      <a16:colId xmlns:a16="http://schemas.microsoft.com/office/drawing/2014/main" val="1835186926"/>
                    </a:ext>
                  </a:extLst>
                </a:gridCol>
                <a:gridCol w="1351564">
                  <a:extLst>
                    <a:ext uri="{9D8B030D-6E8A-4147-A177-3AD203B41FA5}">
                      <a16:colId xmlns:a16="http://schemas.microsoft.com/office/drawing/2014/main" val="241351476"/>
                    </a:ext>
                  </a:extLst>
                </a:gridCol>
                <a:gridCol w="853130">
                  <a:extLst>
                    <a:ext uri="{9D8B030D-6E8A-4147-A177-3AD203B41FA5}">
                      <a16:colId xmlns:a16="http://schemas.microsoft.com/office/drawing/2014/main" val="3863201793"/>
                    </a:ext>
                  </a:extLst>
                </a:gridCol>
                <a:gridCol w="3463682">
                  <a:extLst>
                    <a:ext uri="{9D8B030D-6E8A-4147-A177-3AD203B41FA5}">
                      <a16:colId xmlns:a16="http://schemas.microsoft.com/office/drawing/2014/main" val="870287523"/>
                    </a:ext>
                  </a:extLst>
                </a:gridCol>
              </a:tblGrid>
              <a:tr h="39101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№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Атауы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Орындар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Орындар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Күрделі жөндеу бригдасы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Күрделі жөндеу бригдасы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440444"/>
                  </a:ext>
                </a:extLst>
              </a:tr>
              <a:tr h="485992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Үздік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күрделі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жөндеу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бригадасы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орын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орын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ӨМС-4 КЖ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бригадасы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– 335 АЕК </a:t>
                      </a:r>
                    </a:p>
                    <a:p>
                      <a:pPr 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шебері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А.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Жумалиев</a:t>
                      </a:r>
                      <a:endParaRPr lang="ru-RU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ӨМС-4 КЖ бригадасы – 300 АЕК 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456786"/>
                  </a:ext>
                </a:extLst>
              </a:tr>
              <a:tr h="4657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орын</a:t>
                      </a:r>
                      <a:endParaRPr lang="ru-RU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орын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ӨМС- 10 КЖ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бригадасы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– 235 АЕК </a:t>
                      </a:r>
                    </a:p>
                    <a:p>
                      <a:pPr 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шебері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Х.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Сагыев</a:t>
                      </a:r>
                      <a:endParaRPr lang="ru-RU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ӨМС- 26 КЖ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бригадасы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– 200 АЕК 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104092"/>
                  </a:ext>
                </a:extLst>
              </a:tr>
              <a:tr h="4595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</a:t>
                      </a:r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орын</a:t>
                      </a:r>
                      <a:endParaRPr lang="ru-RU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</a:t>
                      </a:r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орын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ӨМС-11 КЖ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бригадасы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– 135 АЕК</a:t>
                      </a:r>
                    </a:p>
                    <a:p>
                      <a:pPr 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шебері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Б.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Айсабаев</a:t>
                      </a:r>
                      <a:endParaRPr lang="ru-RU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ӨМС-29 КЖ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бригадасы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– 100 АЕК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088275"/>
                  </a:ext>
                </a:extLst>
              </a:tr>
              <a:tr h="42678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«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Үздік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ауысым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</a:p>
                  </a:txBody>
                  <a:tcPr marL="0" marR="0" marT="0" marB="0" anchor="ctr"/>
                </a:tc>
                <a:tc rowSpan="4"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«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ӨзенМұнайСервис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 ЖШС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бойынша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4" hMerge="1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«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ӨзенМұнайСервис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 ЖШС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бойынша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ӨМС-40 КЖ бригада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бұрғышы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ауысымы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Ж.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Кутмурадов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ӨМС-40 КЖ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бригадасы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бұрғышысы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Ақмолдаев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74772484"/>
                  </a:ext>
                </a:extLst>
              </a:tr>
              <a:tr h="381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ӨМС-43 КЖ бригада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бұрғышы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ауысымы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С.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Бесінбаев</a:t>
                      </a:r>
                      <a:endParaRPr lang="ru-RU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ӨМС-43 КЖ бригадасы бұрғышысы </a:t>
                      </a: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Тұнықбаев Қ.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53286375"/>
                  </a:ext>
                </a:extLst>
              </a:tr>
              <a:tr h="3019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ӨМС-18 КЖ бригада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бұрғышы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ауысымы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Д.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Келимбердиев</a:t>
                      </a:r>
                      <a:endParaRPr lang="ru-RU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ӨМС-16 КЖ бригадасы бұрғышысы </a:t>
                      </a: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Бопылов К.</a:t>
                      </a: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75922179"/>
                  </a:ext>
                </a:extLst>
              </a:tr>
              <a:tr h="4107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ӨМС-8 КЖ бригада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бұрғышы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ауысымы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А.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Джанбаев</a:t>
                      </a:r>
                      <a:endParaRPr lang="ru-RU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ӨМС-38 КЖ бригадасы бұрғышысы </a:t>
                      </a: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Даукенов Н.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74160713"/>
                  </a:ext>
                </a:extLst>
              </a:tr>
              <a:tr h="317945"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10253F"/>
                          </a:solidFill>
                          <a:effectLst/>
                          <a:latin typeface="Times New Roman" panose="02020603050405020304" pitchFamily="18" charset="0"/>
                        </a:rPr>
                        <a:t>Серіктестік жұмысшыларын марапаттау және ынталандыру 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101437"/>
                  </a:ext>
                </a:extLst>
              </a:tr>
              <a:tr h="66942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– Наурыз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Халықаралық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әйелдер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күні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төс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белгілер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алғыс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хаттар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және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құрмет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грамоталар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адамдар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саны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02200745"/>
                  </a:ext>
                </a:extLst>
              </a:tr>
              <a:tr h="47118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22- Наурыз мейрамы (алғыс хаттар және құрмет грамоталар)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адамдар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саны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53370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1987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69" y="126834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583601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zh92\Desktop\жондеу кач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680" y="5973211"/>
            <a:ext cx="520700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B221C85-EDF6-410B-8976-FD42EDD24944}"/>
              </a:ext>
            </a:extLst>
          </p:cNvPr>
          <p:cNvSpPr/>
          <p:nvPr/>
        </p:nvSpPr>
        <p:spPr>
          <a:xfrm>
            <a:off x="211078" y="109087"/>
            <a:ext cx="83884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Сыйақы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жөніндегі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ақпарат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36F00775-6682-5948-EC8E-26E8674417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841723"/>
              </p:ext>
            </p:extLst>
          </p:nvPr>
        </p:nvGraphicFramePr>
        <p:xfrm>
          <a:off x="211078" y="443921"/>
          <a:ext cx="8681398" cy="6009403"/>
        </p:xfrm>
        <a:graphic>
          <a:graphicData uri="http://schemas.openxmlformats.org/drawingml/2006/table">
            <a:tbl>
              <a:tblPr/>
              <a:tblGrid>
                <a:gridCol w="544498">
                  <a:extLst>
                    <a:ext uri="{9D8B030D-6E8A-4147-A177-3AD203B41FA5}">
                      <a16:colId xmlns:a16="http://schemas.microsoft.com/office/drawing/2014/main" val="1488076490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368657843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2550780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408080733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4037022607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12076698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63587526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60315049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38781829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56446384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45894558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194538251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811274027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72271438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549480891"/>
                    </a:ext>
                  </a:extLst>
                </a:gridCol>
                <a:gridCol w="613527">
                  <a:extLst>
                    <a:ext uri="{9D8B030D-6E8A-4147-A177-3AD203B41FA5}">
                      <a16:colId xmlns:a16="http://schemas.microsoft.com/office/drawing/2014/main" val="1887520246"/>
                    </a:ext>
                  </a:extLst>
                </a:gridCol>
                <a:gridCol w="682613">
                  <a:extLst>
                    <a:ext uri="{9D8B030D-6E8A-4147-A177-3AD203B41FA5}">
                      <a16:colId xmlns:a16="http://schemas.microsoft.com/office/drawing/2014/main" val="2495103727"/>
                    </a:ext>
                  </a:extLst>
                </a:gridCol>
              </a:tblGrid>
              <a:tr h="3527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</a:txBody>
                  <a:tcPr marL="4354" marR="4354" marT="4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Р/с</a:t>
                      </a:r>
                    </a:p>
                  </a:txBody>
                  <a:tcPr marL="4354" marR="4354" marT="4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Бригада № </a:t>
                      </a:r>
                    </a:p>
                  </a:txBody>
                  <a:tcPr marL="4354" marR="4354" marT="4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Бригада шебері</a:t>
                      </a:r>
                    </a:p>
                  </a:txBody>
                  <a:tcPr marL="4354" marR="4354" marT="4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Қаңтар</a:t>
                      </a:r>
                    </a:p>
                  </a:txBody>
                  <a:tcPr marL="4354" marR="4354" marT="4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Ақпан</a:t>
                      </a:r>
                    </a:p>
                  </a:txBody>
                  <a:tcPr marL="4354" marR="4354" marT="4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Наурыз</a:t>
                      </a:r>
                    </a:p>
                  </a:txBody>
                  <a:tcPr marL="4354" marR="4354" marT="4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Сәуір</a:t>
                      </a:r>
                    </a:p>
                  </a:txBody>
                  <a:tcPr marL="4354" marR="4354" marT="4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Мамыр</a:t>
                      </a:r>
                    </a:p>
                  </a:txBody>
                  <a:tcPr marL="4354" marR="4354" marT="4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Маусым</a:t>
                      </a:r>
                    </a:p>
                  </a:txBody>
                  <a:tcPr marL="4354" marR="4354" marT="4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Шілде</a:t>
                      </a:r>
                    </a:p>
                  </a:txBody>
                  <a:tcPr marL="4354" marR="4354" marT="4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Тамыз</a:t>
                      </a:r>
                    </a:p>
                  </a:txBody>
                  <a:tcPr marL="4354" marR="4354" marT="4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Қыркүйек</a:t>
                      </a:r>
                    </a:p>
                  </a:txBody>
                  <a:tcPr marL="4354" marR="4354" marT="4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Қазан</a:t>
                      </a:r>
                    </a:p>
                  </a:txBody>
                  <a:tcPr marL="4354" marR="4354" marT="4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Қараша</a:t>
                      </a:r>
                    </a:p>
                  </a:txBody>
                  <a:tcPr marL="4354" marR="4354" marT="4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Желтоқсан</a:t>
                      </a:r>
                    </a:p>
                  </a:txBody>
                  <a:tcPr marL="4354" marR="4354" marT="4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Орташа есебі 12 ай бойынша</a:t>
                      </a:r>
                    </a:p>
                  </a:txBody>
                  <a:tcPr marL="4354" marR="4354" marT="4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482362"/>
                  </a:ext>
                </a:extLst>
              </a:tr>
              <a:tr h="120354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ЦЕХ - №1</a:t>
                      </a:r>
                    </a:p>
                  </a:txBody>
                  <a:tcPr marL="4354" marR="4354" marT="4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ОМС-1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Ізімбергенов Б.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33,1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02997"/>
                  </a:ext>
                </a:extLst>
              </a:tr>
              <a:tr h="120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ОМС-2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Мыңбаев М.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33,1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003872"/>
                  </a:ext>
                </a:extLst>
              </a:tr>
              <a:tr h="120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ОМС-3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Баймағанбетов Ә.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28,3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169643"/>
                  </a:ext>
                </a:extLst>
              </a:tr>
              <a:tr h="120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ОМС-4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Жұмалиев А.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33,1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981451"/>
                  </a:ext>
                </a:extLst>
              </a:tr>
              <a:tr h="120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ОМС-5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Досжанов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Х.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21,15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21,15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26,5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404992"/>
                  </a:ext>
                </a:extLst>
              </a:tr>
              <a:tr h="120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ОМС-6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Бекмамбетов А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32,8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96489"/>
                  </a:ext>
                </a:extLst>
              </a:tr>
              <a:tr h="120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ОМС-7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Ділмағанбетов Б.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21,15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684516"/>
                  </a:ext>
                </a:extLst>
              </a:tr>
              <a:tr h="120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ОМС-8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Оразалиев Ж.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678718"/>
                  </a:ext>
                </a:extLst>
              </a:tr>
              <a:tr h="120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ОМС-9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Төлегенов М.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21,15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28,8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028740"/>
                  </a:ext>
                </a:extLst>
              </a:tr>
              <a:tr h="120354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ЦЕХ - №2</a:t>
                      </a:r>
                    </a:p>
                  </a:txBody>
                  <a:tcPr marL="4354" marR="4354" marT="4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ОМС-13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Курашов Г.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21,15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29,0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541473"/>
                  </a:ext>
                </a:extLst>
              </a:tr>
              <a:tr h="120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ОМС-14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Калавов Б.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31,5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927963"/>
                  </a:ext>
                </a:extLst>
              </a:tr>
              <a:tr h="120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ОМС-15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Турумбаев Н.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21,15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31,0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031736"/>
                  </a:ext>
                </a:extLst>
              </a:tr>
              <a:tr h="120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ОМС-16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Бисенов Н.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32,8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735190"/>
                  </a:ext>
                </a:extLst>
              </a:tr>
              <a:tr h="120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ОМС-17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Абылғазиев Қ.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30,8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538175"/>
                  </a:ext>
                </a:extLst>
              </a:tr>
              <a:tr h="120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ОМС-18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Мурабеков С.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30,5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361357"/>
                  </a:ext>
                </a:extLst>
              </a:tr>
              <a:tr h="120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ОМС-19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Акимов П.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32,8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513819"/>
                  </a:ext>
                </a:extLst>
              </a:tr>
              <a:tr h="120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ОМС-20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Джайлаубаев Ж.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21,15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27,7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532886"/>
                  </a:ext>
                </a:extLst>
              </a:tr>
              <a:tr h="120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ОМС-21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Хангереев Д.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21,15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31,3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232938"/>
                  </a:ext>
                </a:extLst>
              </a:tr>
              <a:tr h="120354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ЦЕХ - №3</a:t>
                      </a:r>
                    </a:p>
                  </a:txBody>
                  <a:tcPr marL="4354" marR="4354" marT="4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ОМС-22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Сеидов О.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27,2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571039"/>
                  </a:ext>
                </a:extLst>
              </a:tr>
              <a:tr h="120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ОМС-23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Бекжанов Т.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27,8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654776"/>
                  </a:ext>
                </a:extLst>
              </a:tr>
              <a:tr h="120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ОМС-24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Ниетбаев М.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21,15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25,5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918006"/>
                  </a:ext>
                </a:extLst>
              </a:tr>
              <a:tr h="120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ОМС-25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Қиялбаев С.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25,0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573141"/>
                  </a:ext>
                </a:extLst>
              </a:tr>
              <a:tr h="120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ОМС-26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Темірбаев Е.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23,4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976304"/>
                  </a:ext>
                </a:extLst>
              </a:tr>
              <a:tr h="120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ОМС-27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Дауылбаев Е</a:t>
                      </a:r>
                    </a:p>
                  </a:txBody>
                  <a:tcPr marL="4354" marR="4354" marT="4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21,15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31,5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57709"/>
                  </a:ext>
                </a:extLst>
              </a:tr>
              <a:tr h="120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ОМС-28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Конкиев Ғ.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26,0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239248"/>
                  </a:ext>
                </a:extLst>
              </a:tr>
              <a:tr h="120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ОМС-29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Батышов Ә.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21,15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27,2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997549"/>
                  </a:ext>
                </a:extLst>
              </a:tr>
              <a:tr h="120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ОМС-30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Джоламанов Д.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28,0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731439"/>
                  </a:ext>
                </a:extLst>
              </a:tr>
              <a:tr h="120354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ЦЕХ - №4</a:t>
                      </a:r>
                    </a:p>
                  </a:txBody>
                  <a:tcPr marL="4354" marR="4354" marT="4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ОМС-37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Нуржубаев А.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28,5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77293"/>
                  </a:ext>
                </a:extLst>
              </a:tr>
              <a:tr h="120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ОМС-38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Утесов А.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21,15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26,0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219913"/>
                  </a:ext>
                </a:extLst>
              </a:tr>
              <a:tr h="120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ОМС-39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Ходжа-Ахметов Т.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21,15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21,15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25,2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078995"/>
                  </a:ext>
                </a:extLst>
              </a:tr>
              <a:tr h="120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ОМС-40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Зейін С.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30,8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114443"/>
                  </a:ext>
                </a:extLst>
              </a:tr>
              <a:tr h="120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ОМС-41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Құлқаев Е.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23,7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557246"/>
                  </a:ext>
                </a:extLst>
              </a:tr>
              <a:tr h="120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ОМС-42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Рыскелдиев К.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32,8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054220"/>
                  </a:ext>
                </a:extLst>
              </a:tr>
              <a:tr h="120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ОМС-43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Конкиев Е.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32,8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432121"/>
                  </a:ext>
                </a:extLst>
              </a:tr>
              <a:tr h="120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ОМС-44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Авезов Б.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32,6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270337"/>
                  </a:ext>
                </a:extLst>
              </a:tr>
              <a:tr h="120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ОМС-45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Ақжігітов Ж.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32,3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666584"/>
                  </a:ext>
                </a:extLst>
              </a:tr>
              <a:tr h="120354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ЦЕХ - №5</a:t>
                      </a:r>
                    </a:p>
                  </a:txBody>
                  <a:tcPr marL="4354" marR="4354" marT="4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ОМС-10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Сагыев Х.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851909"/>
                  </a:ext>
                </a:extLst>
              </a:tr>
              <a:tr h="120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ОМС-11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Джанбаев Ж.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178586"/>
                  </a:ext>
                </a:extLst>
              </a:tr>
              <a:tr h="120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ОМС-12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Аманқұлов Қ.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33,1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344877"/>
                  </a:ext>
                </a:extLst>
              </a:tr>
              <a:tr h="120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ОМС-31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Усербаев Е.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21,15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30,8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666579"/>
                  </a:ext>
                </a:extLst>
              </a:tr>
              <a:tr h="120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41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ОМС-32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Бажиков Е.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21,15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21,15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28,0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051106"/>
                  </a:ext>
                </a:extLst>
              </a:tr>
              <a:tr h="120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ОМС-33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Есіркепов Қ.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33,1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640175"/>
                  </a:ext>
                </a:extLst>
              </a:tr>
              <a:tr h="120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43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ОМС-34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Нұрбергенов Б.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21,15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21,15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21,7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720572"/>
                  </a:ext>
                </a:extLst>
              </a:tr>
              <a:tr h="120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ОМС-35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Жаңатаев О.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31,0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393875"/>
                  </a:ext>
                </a:extLst>
              </a:tr>
              <a:tr h="120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ОМС-36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Толепов К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32,1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097747"/>
                  </a:ext>
                </a:extLst>
              </a:tr>
              <a:tr h="12035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ИТҚ, ӘБҚ, ӨҚБ, Автотізбек</a:t>
                      </a:r>
                    </a:p>
                  </a:txBody>
                  <a:tcPr marL="4354" marR="4354" marT="4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53761"/>
                  </a:ext>
                </a:extLst>
              </a:tr>
              <a:tr h="12035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Жұмысшылар ӨҚБ, Автотізбек 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4354" marR="4354" marT="43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339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03064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309320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zh92\Desktop\жондеу кач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756" y="5702895"/>
            <a:ext cx="520700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2400" y="2362200"/>
            <a:ext cx="88392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750888"/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  </a:t>
            </a:r>
            <a:r>
              <a:rPr lang="kk-K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Назарларыңызға рахмет!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92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92\Desktop\жондеу-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08" y="405102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zh92\Desktop\жондеу-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309320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zh92\Desktop\жондеу кач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756" y="5702895"/>
            <a:ext cx="520700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66236" y="3205322"/>
            <a:ext cx="78102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Еңбекті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қоршаған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ортаны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қорғау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шараларының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орындалысы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66235" y="469375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Тұрақты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әрекеттегі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комиссия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тексергендегі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анықталған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кемшіліктер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B41D546D-4199-6244-BBF0-6CC80AAAEB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290850"/>
              </p:ext>
            </p:extLst>
          </p:nvPr>
        </p:nvGraphicFramePr>
        <p:xfrm>
          <a:off x="251520" y="999262"/>
          <a:ext cx="4896544" cy="214170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106291401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4060027118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59366954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677150748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343373927"/>
                    </a:ext>
                  </a:extLst>
                </a:gridCol>
              </a:tblGrid>
              <a:tr h="40947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Атауы</a:t>
                      </a:r>
                      <a:endParaRPr lang="ru-RU" sz="1200" b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Кемшіліктер</a:t>
                      </a:r>
                      <a:endParaRPr lang="ru-RU" sz="1200" b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Орындалғаны</a:t>
                      </a:r>
                      <a:endParaRPr lang="ru-RU" sz="1200" b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Ауытқу</a:t>
                      </a:r>
                      <a:endParaRPr lang="ru-RU" sz="1200" b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Ескерту</a:t>
                      </a:r>
                      <a:endParaRPr lang="ru-RU" sz="1200" b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158460"/>
                  </a:ext>
                </a:extLst>
              </a:tr>
              <a:tr h="424881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Өнеркәсіптік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қауіпсіздік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Жыл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бойынша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ТӘК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желтоқсан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айының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соңында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аяқталды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кемшіліктерді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жою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жұмыстары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іс-шарадағы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уақытқа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сәйкес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орындалуда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39801275"/>
                  </a:ext>
                </a:extLst>
              </a:tr>
              <a:tr h="416803">
                <a:tc>
                  <a:txBody>
                    <a:bodyPr/>
                    <a:lstStyle/>
                    <a:p>
                      <a:pPr marL="88900" indent="0" algn="l" defTabSz="914400" rtl="0" eaLnBrk="1" fontAlgn="b" latinLnBrk="0" hangingPunct="1"/>
                      <a:r>
                        <a:rPr lang="ru-RU" sz="12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Өрт</a:t>
                      </a:r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қауіпсіздігі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2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5885231"/>
                  </a:ext>
                </a:extLst>
              </a:tr>
              <a:tr h="458499">
                <a:tc>
                  <a:txBody>
                    <a:bodyPr/>
                    <a:lstStyle/>
                    <a:p>
                      <a:pPr marL="88900" indent="0" algn="l" defTabSz="914400" rtl="0" eaLnBrk="1" fontAlgn="b" latinLnBrk="0" hangingPunct="1"/>
                      <a:r>
                        <a:rPr lang="ru-RU" sz="12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Қоршаған</a:t>
                      </a:r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ортаны</a:t>
                      </a:r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қорғау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62577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88900" indent="0" algn="l" defTabSz="914400" rtl="0" eaLnBrk="1" fontAlgn="b" latinLnBrk="0" hangingPunct="1"/>
                      <a:r>
                        <a:rPr lang="kk-KZ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Барлығы: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k-KZ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153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78361556"/>
                  </a:ext>
                </a:extLst>
              </a:tr>
            </a:tbl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282C2A0E-BEFC-A4AE-54B1-CEBFCC0216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4592882"/>
              </p:ext>
            </p:extLst>
          </p:nvPr>
        </p:nvGraphicFramePr>
        <p:xfrm>
          <a:off x="5220072" y="980728"/>
          <a:ext cx="3888432" cy="2224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A13514D1-2FC3-B1EB-CC05-A1D06C6BA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875943"/>
              </p:ext>
            </p:extLst>
          </p:nvPr>
        </p:nvGraphicFramePr>
        <p:xfrm>
          <a:off x="251520" y="3705836"/>
          <a:ext cx="8622705" cy="253379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73300">
                  <a:extLst>
                    <a:ext uri="{9D8B030D-6E8A-4147-A177-3AD203B41FA5}">
                      <a16:colId xmlns:a16="http://schemas.microsoft.com/office/drawing/2014/main" val="2604999387"/>
                    </a:ext>
                  </a:extLst>
                </a:gridCol>
                <a:gridCol w="3226541">
                  <a:extLst>
                    <a:ext uri="{9D8B030D-6E8A-4147-A177-3AD203B41FA5}">
                      <a16:colId xmlns:a16="http://schemas.microsoft.com/office/drawing/2014/main" val="3980833468"/>
                    </a:ext>
                  </a:extLst>
                </a:gridCol>
                <a:gridCol w="827599">
                  <a:extLst>
                    <a:ext uri="{9D8B030D-6E8A-4147-A177-3AD203B41FA5}">
                      <a16:colId xmlns:a16="http://schemas.microsoft.com/office/drawing/2014/main" val="3821675257"/>
                    </a:ext>
                  </a:extLst>
                </a:gridCol>
                <a:gridCol w="1396041">
                  <a:extLst>
                    <a:ext uri="{9D8B030D-6E8A-4147-A177-3AD203B41FA5}">
                      <a16:colId xmlns:a16="http://schemas.microsoft.com/office/drawing/2014/main" val="1216362075"/>
                    </a:ext>
                  </a:extLst>
                </a:gridCol>
                <a:gridCol w="1343880">
                  <a:extLst>
                    <a:ext uri="{9D8B030D-6E8A-4147-A177-3AD203B41FA5}">
                      <a16:colId xmlns:a16="http://schemas.microsoft.com/office/drawing/2014/main" val="2052626329"/>
                    </a:ext>
                  </a:extLst>
                </a:gridCol>
                <a:gridCol w="1455344">
                  <a:extLst>
                    <a:ext uri="{9D8B030D-6E8A-4147-A177-3AD203B41FA5}">
                      <a16:colId xmlns:a16="http://schemas.microsoft.com/office/drawing/2014/main" val="3627344267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Атауы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Өлшем бірлігі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Жоспар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2023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жылдың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көрсеткіші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Нақты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2023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жылдың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көрсеткіші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Ауытқу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525476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Еңбекті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қорғау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және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өнеркәсіптік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қауіпсіздік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бойынша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шаралар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мың тг.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17</a:t>
                      </a:r>
                      <a:r>
                        <a:rPr lang="kk-KZ" sz="105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4265,26</a:t>
                      </a:r>
                      <a:endParaRPr lang="ru-RU" sz="105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105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171761,67</a:t>
                      </a:r>
                      <a:endParaRPr lang="ru-RU" sz="105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r>
                        <a:rPr lang="kk-KZ" sz="1050" b="0" i="0" u="none" strike="noStrike" kern="1200" baseline="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2503,89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4649769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Жеке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қорғаныс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құралдары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бойынша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шығындар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мың тг.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374327,81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263714,03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- 110613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995931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Қоршаған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ортаны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қорғау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бойынша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шаралар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мың тг.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105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50938,32</a:t>
                      </a:r>
                      <a:endParaRPr lang="ru-RU" sz="105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105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43886,06</a:t>
                      </a:r>
                      <a:endParaRPr lang="ru-RU" sz="105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050" b="0" i="0" u="none" strike="noStrike" kern="1200" baseline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7002</a:t>
                      </a:r>
                      <a:endParaRPr lang="ru-RU" sz="105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7690944"/>
                  </a:ext>
                </a:extLst>
              </a:tr>
              <a:tr h="319447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kk-K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Барлығы: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мың тг.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599531,39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479361,76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kk-KZ" sz="105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120169,63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22630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2015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309320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zh92\Desktop\жондеу кач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756" y="5702895"/>
            <a:ext cx="520700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627784" y="526409"/>
            <a:ext cx="4424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Жазатайым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оқиғалар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жөніндегі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ақпарат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F6EFA205-DD69-8973-EFA4-3365158D7A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492070"/>
              </p:ext>
            </p:extLst>
          </p:nvPr>
        </p:nvGraphicFramePr>
        <p:xfrm>
          <a:off x="323528" y="1059296"/>
          <a:ext cx="8532441" cy="5070403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94221">
                  <a:extLst>
                    <a:ext uri="{9D8B030D-6E8A-4147-A177-3AD203B41FA5}">
                      <a16:colId xmlns:a16="http://schemas.microsoft.com/office/drawing/2014/main" val="2988426305"/>
                    </a:ext>
                  </a:extLst>
                </a:gridCol>
                <a:gridCol w="1221875">
                  <a:extLst>
                    <a:ext uri="{9D8B030D-6E8A-4147-A177-3AD203B41FA5}">
                      <a16:colId xmlns:a16="http://schemas.microsoft.com/office/drawing/2014/main" val="119947209"/>
                    </a:ext>
                  </a:extLst>
                </a:gridCol>
                <a:gridCol w="837679">
                  <a:extLst>
                    <a:ext uri="{9D8B030D-6E8A-4147-A177-3AD203B41FA5}">
                      <a16:colId xmlns:a16="http://schemas.microsoft.com/office/drawing/2014/main" val="2811709891"/>
                    </a:ext>
                  </a:extLst>
                </a:gridCol>
                <a:gridCol w="735556">
                  <a:extLst>
                    <a:ext uri="{9D8B030D-6E8A-4147-A177-3AD203B41FA5}">
                      <a16:colId xmlns:a16="http://schemas.microsoft.com/office/drawing/2014/main" val="3752958336"/>
                    </a:ext>
                  </a:extLst>
                </a:gridCol>
                <a:gridCol w="514888">
                  <a:extLst>
                    <a:ext uri="{9D8B030D-6E8A-4147-A177-3AD203B41FA5}">
                      <a16:colId xmlns:a16="http://schemas.microsoft.com/office/drawing/2014/main" val="1292322584"/>
                    </a:ext>
                  </a:extLst>
                </a:gridCol>
                <a:gridCol w="735556">
                  <a:extLst>
                    <a:ext uri="{9D8B030D-6E8A-4147-A177-3AD203B41FA5}">
                      <a16:colId xmlns:a16="http://schemas.microsoft.com/office/drawing/2014/main" val="3432452786"/>
                    </a:ext>
                  </a:extLst>
                </a:gridCol>
                <a:gridCol w="662000">
                  <a:extLst>
                    <a:ext uri="{9D8B030D-6E8A-4147-A177-3AD203B41FA5}">
                      <a16:colId xmlns:a16="http://schemas.microsoft.com/office/drawing/2014/main" val="2567280467"/>
                    </a:ext>
                  </a:extLst>
                </a:gridCol>
                <a:gridCol w="735556">
                  <a:extLst>
                    <a:ext uri="{9D8B030D-6E8A-4147-A177-3AD203B41FA5}">
                      <a16:colId xmlns:a16="http://schemas.microsoft.com/office/drawing/2014/main" val="3941551701"/>
                    </a:ext>
                  </a:extLst>
                </a:gridCol>
                <a:gridCol w="2795110">
                  <a:extLst>
                    <a:ext uri="{9D8B030D-6E8A-4147-A177-3AD203B41FA5}">
                      <a16:colId xmlns:a16="http://schemas.microsoft.com/office/drawing/2014/main" val="3782717752"/>
                    </a:ext>
                  </a:extLst>
                </a:gridCol>
              </a:tblGrid>
              <a:tr h="87186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Аты-жөні</a:t>
                      </a:r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Мамандығы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Мамандық бойынша жұмыс стажы</a:t>
                      </a:r>
                      <a:endParaRPr lang="ru-RU" sz="10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Жасы</a:t>
                      </a:r>
                      <a:endParaRPr lang="ru-RU" sz="10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Жазатайым</a:t>
                      </a:r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оқиға</a:t>
                      </a:r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болған</a:t>
                      </a:r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уақыт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Ауырлық дәрежесі</a:t>
                      </a:r>
                      <a:endParaRPr lang="ru-RU" sz="10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Қазіргі</a:t>
                      </a:r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жағдайы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Себептері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182309"/>
                  </a:ext>
                </a:extLst>
              </a:tr>
              <a:tr h="8457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Кулжанов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Нургазы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4-дәрежелі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бұрғышы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көмекшісі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03.07.2023 г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жеңіл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түрі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.08.2023</a:t>
                      </a:r>
                      <a:r>
                        <a:rPr lang="kk-KZ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ж. жұмысқа шықты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11.08.23ж. сағ.10.00 </a:t>
                      </a:r>
                      <a:r>
                        <a:rPr lang="ru-RU" sz="10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шамасында</a:t>
                      </a:r>
                      <a:r>
                        <a:rPr lang="ru-RU" sz="1000" b="0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10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кезекті</a:t>
                      </a:r>
                      <a:r>
                        <a:rPr lang="ru-RU" sz="1000" b="0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СКҚ </a:t>
                      </a:r>
                      <a:r>
                        <a:rPr lang="ru-RU" sz="10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бұрап</a:t>
                      </a:r>
                      <a:r>
                        <a:rPr lang="ru-RU" sz="1000" b="0" i="0" kern="1200" baseline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алу</a:t>
                      </a:r>
                      <a:r>
                        <a:rPr lang="ru-RU" sz="1000" b="0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процесінде</a:t>
                      </a:r>
                      <a:r>
                        <a:rPr lang="ru-RU" sz="1000" b="0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Н.Құлжанов</a:t>
                      </a:r>
                      <a:r>
                        <a:rPr lang="ru-RU" sz="1000" b="0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ГКШ-1600 </a:t>
                      </a:r>
                      <a:r>
                        <a:rPr lang="ru-RU" sz="10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гидравликалық</a:t>
                      </a:r>
                      <a:r>
                        <a:rPr lang="ru-RU" sz="1000" b="0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кілтін</a:t>
                      </a:r>
                      <a:r>
                        <a:rPr lang="ru-RU" sz="1000" b="0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тартып</a:t>
                      </a:r>
                      <a:r>
                        <a:rPr lang="ru-RU" sz="1000" b="0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kern="1200" baseline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бұрап</a:t>
                      </a:r>
                      <a:r>
                        <a:rPr lang="ru-RU" sz="1000" b="0" i="0" kern="1200" baseline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ашады,СКҚ</a:t>
                      </a:r>
                      <a:r>
                        <a:rPr lang="ru-RU" sz="1000" b="0" i="0" kern="1200" baseline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бұрап</a:t>
                      </a:r>
                      <a:r>
                        <a:rPr lang="ru-RU" sz="1000" b="0" i="0" kern="1200" baseline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0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ашқаннан</a:t>
                      </a:r>
                      <a:r>
                        <a:rPr lang="ru-RU" sz="1000" b="0" i="0" kern="1200" baseline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кейін</a:t>
                      </a:r>
                      <a:r>
                        <a:rPr lang="ru-RU" sz="1000" b="0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сол</a:t>
                      </a:r>
                      <a:r>
                        <a:rPr lang="ru-RU" sz="1000" b="0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қолымен</a:t>
                      </a:r>
                      <a:r>
                        <a:rPr lang="ru-RU" sz="1000" b="0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ГКШ-1600 </a:t>
                      </a:r>
                      <a:r>
                        <a:rPr lang="ru-RU" sz="10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итеріп,бұрап</a:t>
                      </a:r>
                      <a:r>
                        <a:rPr lang="ru-RU" sz="1000" b="0" i="0" kern="1200" baseline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алынған</a:t>
                      </a:r>
                      <a:r>
                        <a:rPr lang="ru-RU" sz="1000" b="0" i="0" kern="1200" baseline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СКҚ </a:t>
                      </a:r>
                      <a:r>
                        <a:rPr lang="ru-RU" sz="1000" b="0" i="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алады,осы</a:t>
                      </a:r>
                      <a:r>
                        <a:rPr lang="ru-RU" sz="1000" b="0" i="0" kern="1200" baseline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кезде</a:t>
                      </a:r>
                      <a:r>
                        <a:rPr lang="ru-RU" sz="1000" b="0" i="0" kern="1200" baseline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ГКШ </a:t>
                      </a:r>
                      <a:r>
                        <a:rPr lang="ru-RU" sz="1000" b="0" i="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кері</a:t>
                      </a:r>
                      <a:r>
                        <a:rPr lang="ru-RU" sz="1000" b="0" i="0" kern="1200" baseline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келіп</a:t>
                      </a:r>
                      <a:r>
                        <a:rPr lang="ru-RU" sz="1000" b="0" i="0" kern="1200" baseline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нәтижесінде</a:t>
                      </a:r>
                      <a:r>
                        <a:rPr lang="ru-RU" sz="1000" b="0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зардап</a:t>
                      </a:r>
                      <a:r>
                        <a:rPr lang="ru-RU" sz="1000" b="0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шегуші</a:t>
                      </a:r>
                      <a:r>
                        <a:rPr lang="ru-RU" sz="1000" b="0" i="0" kern="1200" baseline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саусақтарының</a:t>
                      </a:r>
                      <a:r>
                        <a:rPr lang="ru-RU" sz="1000" b="0" i="0" kern="1200" baseline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сол</a:t>
                      </a:r>
                      <a:r>
                        <a:rPr lang="ru-RU" sz="1000" b="0" i="0" kern="1200" baseline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қолына</a:t>
                      </a:r>
                      <a:r>
                        <a:rPr lang="ru-RU" sz="1000" b="0" i="0" kern="1200" baseline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соққы</a:t>
                      </a:r>
                      <a:r>
                        <a:rPr lang="ru-RU" sz="1000" b="0" i="0" kern="1200" baseline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алып</a:t>
                      </a:r>
                      <a:r>
                        <a:rPr lang="ru-RU" sz="1000" b="0" i="0" kern="1200" baseline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жарақат</a:t>
                      </a:r>
                      <a:r>
                        <a:rPr lang="ru-RU" sz="1000" b="0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алады</a:t>
                      </a:r>
                      <a:r>
                        <a:rPr lang="ru-RU" sz="1000" b="0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823170"/>
                  </a:ext>
                </a:extLst>
              </a:tr>
              <a:tr h="8457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Сарыбаев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Канат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Майрамбаевич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5-дәрежелі бұрғышы көмекші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24.08.2023 г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жеңіл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түрі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Больничный жалғасуда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24.08.23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ж.сағат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00.05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шамасында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жәбірленуші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ұңғыдағы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апатты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аулау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кезінде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ұңғымада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шығару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басталады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сол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кезде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бұрғышы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қашып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бұрғышы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алаңнан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жерге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секірген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Нәтижесінде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оң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аяғын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ауыртып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алған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57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Касымов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Андрей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Утепович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дәрежелі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такелажник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18.12.2023г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ауыр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түрі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Больничный жалғасуда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18.12.2023ж.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сағат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10:40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шамасында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"МССК" ЖШС-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нің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№ 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KZ 371 AI/12 "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КАМАЗ"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маркалы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арнайы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техниканың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жүргізушісі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Таласбаев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Мұратбай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және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"Тойота Камри-20"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.№ 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KZ 482 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ВКА/12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kz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маркалы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автокөлік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жүргізушысы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"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KMG-Security" 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ЖШС-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нің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күзетшісі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Тайшибаев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Асылбектің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басқаруымен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"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Өзен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кен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орында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МГӨБ-1 ТҚ-90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аумағында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ЖК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орын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алды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Атап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айтқанда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көктайғақ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жағдайында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жеңіл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көлік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жүргізушісі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рульді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басқара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алмай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қарсы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жолаққа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шығып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"КАМАЗ"-мен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соқтығысқан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Нәтижесінде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арнайы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техника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кабинасында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болған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"ӨМС" ЖШС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қызметкері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Қасымов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Андрей (стропальщик)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зардап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шекті</a:t>
                      </a:r>
                      <a:r>
                        <a:rPr lang="ru-RU" sz="10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.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8244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309320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zh92\Desktop\жондеу кач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756" y="5702895"/>
            <a:ext cx="520700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51390" y="28237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Өндірістік-экономикалық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көрсеткіштер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92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309320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zh92\Desktop\жондеу кач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756" y="5702895"/>
            <a:ext cx="520700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80903" y="692696"/>
            <a:ext cx="44337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Өндірістік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бағдарламаның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орындалысы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4B250AE7-CD73-3A11-430A-1DA7462CE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465178"/>
              </p:ext>
            </p:extLst>
          </p:nvPr>
        </p:nvGraphicFramePr>
        <p:xfrm>
          <a:off x="580226" y="1285787"/>
          <a:ext cx="7983547" cy="224296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66446">
                  <a:extLst>
                    <a:ext uri="{9D8B030D-6E8A-4147-A177-3AD203B41FA5}">
                      <a16:colId xmlns:a16="http://schemas.microsoft.com/office/drawing/2014/main" val="2922178687"/>
                    </a:ext>
                  </a:extLst>
                </a:gridCol>
                <a:gridCol w="2577623">
                  <a:extLst>
                    <a:ext uri="{9D8B030D-6E8A-4147-A177-3AD203B41FA5}">
                      <a16:colId xmlns:a16="http://schemas.microsoft.com/office/drawing/2014/main" val="3259835554"/>
                    </a:ext>
                  </a:extLst>
                </a:gridCol>
                <a:gridCol w="1579826">
                  <a:extLst>
                    <a:ext uri="{9D8B030D-6E8A-4147-A177-3AD203B41FA5}">
                      <a16:colId xmlns:a16="http://schemas.microsoft.com/office/drawing/2014/main" val="3439083369"/>
                    </a:ext>
                  </a:extLst>
                </a:gridCol>
                <a:gridCol w="1579826">
                  <a:extLst>
                    <a:ext uri="{9D8B030D-6E8A-4147-A177-3AD203B41FA5}">
                      <a16:colId xmlns:a16="http://schemas.microsoft.com/office/drawing/2014/main" val="1010511962"/>
                    </a:ext>
                  </a:extLst>
                </a:gridCol>
                <a:gridCol w="1579826">
                  <a:extLst>
                    <a:ext uri="{9D8B030D-6E8A-4147-A177-3AD203B41FA5}">
                      <a16:colId xmlns:a16="http://schemas.microsoft.com/office/drawing/2014/main" val="190702202"/>
                    </a:ext>
                  </a:extLst>
                </a:gridCol>
              </a:tblGrid>
              <a:tr h="34325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Атауы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Өлшем бірлігі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ж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182188"/>
                  </a:ext>
                </a:extLst>
              </a:tr>
              <a:tr h="4066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жоспар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lang="ru-RU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нақты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763940"/>
                  </a:ext>
                </a:extLst>
              </a:tr>
              <a:tr h="41444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КЖ бригада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скв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790728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ІУН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бр/сағат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530495"/>
                  </a:ext>
                </a:extLst>
              </a:tr>
              <a:tr h="34325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бригада/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сағаттың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құны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тг/бр.сағат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515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36                 149 349,90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515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36                 149 349,90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2669326"/>
                  </a:ext>
                </a:extLst>
              </a:tr>
              <a:tr h="34325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Бригада саны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бриг.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51843303"/>
                  </a:ext>
                </a:extLst>
              </a:tr>
            </a:tbl>
          </a:graphicData>
        </a:graphic>
      </p:graphicFrame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C00B43C-70FE-6E70-9C5A-8B03834B4D0E}"/>
              </a:ext>
            </a:extLst>
          </p:cNvPr>
          <p:cNvSpPr/>
          <p:nvPr/>
        </p:nvSpPr>
        <p:spPr>
          <a:xfrm>
            <a:off x="597988" y="3884296"/>
            <a:ext cx="798354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675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скважинада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күрделі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жөндеу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жүргізу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жоспарланған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болатын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жөндеуден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өткізілгені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720 скважина,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Серіктестік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бригадаларының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күшімен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жөндеуден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өткізді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ішінде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522 скважина, 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мұнай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өндіру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скважиналары</a:t>
            </a:r>
            <a:endParaRPr lang="ru-RU" sz="1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177 скважина, 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қабатқа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су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айдау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скважиналары</a:t>
            </a:r>
            <a:endParaRPr lang="ru-RU" sz="1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21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скважина,  газ </a:t>
            </a: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скважиналары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720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скважинаның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ішінде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68 скважина "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колоннасының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ақауын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қосымша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114мм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қосымша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муфтасыз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колонна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түсіру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бекіту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жөндеу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түрімен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58 скважина "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колоннасының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ақауын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пакер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түсіру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бекіту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жөндеу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түрімен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тапсырылды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3327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309320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zh92\Desktop\жондеу кач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756" y="5702895"/>
            <a:ext cx="520700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13384" y="519095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Скважиналарды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күрделі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жөндеудің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салыстырмалы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талдауы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6F24E7D4-9559-7F64-5314-843A2C9A30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889692"/>
              </p:ext>
            </p:extLst>
          </p:nvPr>
        </p:nvGraphicFramePr>
        <p:xfrm>
          <a:off x="539552" y="1027227"/>
          <a:ext cx="8064897" cy="209596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33538">
                  <a:extLst>
                    <a:ext uri="{9D8B030D-6E8A-4147-A177-3AD203B41FA5}">
                      <a16:colId xmlns:a16="http://schemas.microsoft.com/office/drawing/2014/main" val="697338617"/>
                    </a:ext>
                  </a:extLst>
                </a:gridCol>
                <a:gridCol w="2950838">
                  <a:extLst>
                    <a:ext uri="{9D8B030D-6E8A-4147-A177-3AD203B41FA5}">
                      <a16:colId xmlns:a16="http://schemas.microsoft.com/office/drawing/2014/main" val="213581411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393381131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735414205"/>
                    </a:ext>
                  </a:extLst>
                </a:gridCol>
                <a:gridCol w="1512169">
                  <a:extLst>
                    <a:ext uri="{9D8B030D-6E8A-4147-A177-3AD203B41FA5}">
                      <a16:colId xmlns:a16="http://schemas.microsoft.com/office/drawing/2014/main" val="1871564199"/>
                    </a:ext>
                  </a:extLst>
                </a:gridCol>
              </a:tblGrid>
              <a:tr h="27529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Атауы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Жылдар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бойынша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 СКЖ </a:t>
                      </a:r>
                      <a:r>
                        <a:rPr lang="ru-RU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орындалысы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612839"/>
                  </a:ext>
                </a:extLst>
              </a:tr>
              <a:tr h="3994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2021ж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2022ж 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2023ж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641527"/>
                  </a:ext>
                </a:extLst>
              </a:tr>
              <a:tr h="3425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Жоспар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31862797"/>
                  </a:ext>
                </a:extLst>
              </a:tr>
              <a:tr h="35953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Нақты, скв/жөндеу түрі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41464268"/>
                  </a:ext>
                </a:extLst>
              </a:tr>
              <a:tr h="35953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Бригада саны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1947238"/>
                  </a:ext>
                </a:extLst>
              </a:tr>
              <a:tr h="35953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бригаданың 1 айдағы орташа өнімділігі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837640"/>
                  </a:ext>
                </a:extLst>
              </a:tr>
            </a:tbl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AD39E127-8C0A-6B61-165F-5F1DC2BA12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8371595"/>
              </p:ext>
            </p:extLst>
          </p:nvPr>
        </p:nvGraphicFramePr>
        <p:xfrm>
          <a:off x="539552" y="3544039"/>
          <a:ext cx="8064897" cy="2516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23742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309320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zh92\Desktop\жондеу кач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756" y="5702895"/>
            <a:ext cx="520700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55776" y="404664"/>
            <a:ext cx="46694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Бос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тұрыстардың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салыстырмалы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талдауы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A5CA0734-7B34-1432-BBA7-E126EE3E79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013603"/>
              </p:ext>
            </p:extLst>
          </p:nvPr>
        </p:nvGraphicFramePr>
        <p:xfrm>
          <a:off x="469020" y="773996"/>
          <a:ext cx="8242930" cy="317901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16994">
                  <a:extLst>
                    <a:ext uri="{9D8B030D-6E8A-4147-A177-3AD203B41FA5}">
                      <a16:colId xmlns:a16="http://schemas.microsoft.com/office/drawing/2014/main" val="3449679453"/>
                    </a:ext>
                  </a:extLst>
                </a:gridCol>
                <a:gridCol w="2764093">
                  <a:extLst>
                    <a:ext uri="{9D8B030D-6E8A-4147-A177-3AD203B41FA5}">
                      <a16:colId xmlns:a16="http://schemas.microsoft.com/office/drawing/2014/main" val="2196035915"/>
                    </a:ext>
                  </a:extLst>
                </a:gridCol>
                <a:gridCol w="1604818">
                  <a:extLst>
                    <a:ext uri="{9D8B030D-6E8A-4147-A177-3AD203B41FA5}">
                      <a16:colId xmlns:a16="http://schemas.microsoft.com/office/drawing/2014/main" val="3105242409"/>
                    </a:ext>
                  </a:extLst>
                </a:gridCol>
                <a:gridCol w="1552851">
                  <a:extLst>
                    <a:ext uri="{9D8B030D-6E8A-4147-A177-3AD203B41FA5}">
                      <a16:colId xmlns:a16="http://schemas.microsoft.com/office/drawing/2014/main" val="728577087"/>
                    </a:ext>
                  </a:extLst>
                </a:gridCol>
                <a:gridCol w="1804174">
                  <a:extLst>
                    <a:ext uri="{9D8B030D-6E8A-4147-A177-3AD203B41FA5}">
                      <a16:colId xmlns:a16="http://schemas.microsoft.com/office/drawing/2014/main" val="1543956261"/>
                    </a:ext>
                  </a:extLst>
                </a:gridCol>
              </a:tblGrid>
              <a:tr h="32512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Атауы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Жылдар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485145"/>
                  </a:ext>
                </a:extLst>
              </a:tr>
              <a:tr h="5779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2021ж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2022ж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2023ж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942019"/>
                  </a:ext>
                </a:extLst>
              </a:tr>
              <a:tr h="32512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Көтергіш агрегат жөндеу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3508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3167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0502697"/>
                  </a:ext>
                </a:extLst>
              </a:tr>
              <a:tr h="32512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Жуу техникасын күту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5574347"/>
                  </a:ext>
                </a:extLst>
              </a:tr>
              <a:tr h="32512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Көшіп қону, т.б. арнайы техника күту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17616757"/>
                  </a:ext>
                </a:extLst>
              </a:tr>
              <a:tr h="32512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Ауа райының қолайсыздығы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1009860"/>
                  </a:ext>
                </a:extLst>
              </a:tr>
              <a:tr h="32512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Жұмысшыларды күту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33219838"/>
                  </a:ext>
                </a:extLst>
              </a:tr>
              <a:tr h="32512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Басқа бос тұрыстар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2538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3698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5253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02391133"/>
                  </a:ext>
                </a:extLst>
              </a:tr>
              <a:tr h="325129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Барлығы: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0 312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13 675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5487355"/>
                  </a:ext>
                </a:extLst>
              </a:tr>
            </a:tbl>
          </a:graphicData>
        </a:graphic>
      </p:graphicFrame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EF8CB5A-9864-17D4-D88B-6D7828C7942E}"/>
              </a:ext>
            </a:extLst>
          </p:cNvPr>
          <p:cNvSpPr/>
          <p:nvPr/>
        </p:nvSpPr>
        <p:spPr>
          <a:xfrm>
            <a:off x="467544" y="4151627"/>
            <a:ext cx="342482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Бос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тұрыстардың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басым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бөлігін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көтергіш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жөндеу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көшу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техникасын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ауа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райы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арнайы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техникаларды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күту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құрайды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Көшу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техникалары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арнайы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техникалардың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бос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тұрыстарын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азайту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мақсатында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шаралар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жасақталып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жауапты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қызметкерлер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қатаң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бақылауға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алып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тиісті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жұмыстар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жасалуда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b="1" dirty="0"/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526A3009-F2CE-08C1-62D3-45A9590EB8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8831531"/>
              </p:ext>
            </p:extLst>
          </p:nvPr>
        </p:nvGraphicFramePr>
        <p:xfrm>
          <a:off x="3927860" y="3966696"/>
          <a:ext cx="4748596" cy="2247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31041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zh92\Desktop\жондеу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309320"/>
            <a:ext cx="8316416" cy="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zh92\Desktop\жондеу кач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756" y="5702895"/>
            <a:ext cx="520700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13384" y="404664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Тасталған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скважиналардың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салыстырмалы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талдауы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6A49CCFC-28A0-D232-5AA7-D7D20ED106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021454"/>
              </p:ext>
            </p:extLst>
          </p:nvPr>
        </p:nvGraphicFramePr>
        <p:xfrm>
          <a:off x="521296" y="801580"/>
          <a:ext cx="8316416" cy="317772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74291">
                  <a:extLst>
                    <a:ext uri="{9D8B030D-6E8A-4147-A177-3AD203B41FA5}">
                      <a16:colId xmlns:a16="http://schemas.microsoft.com/office/drawing/2014/main" val="2503551100"/>
                    </a:ext>
                  </a:extLst>
                </a:gridCol>
                <a:gridCol w="1528120">
                  <a:extLst>
                    <a:ext uri="{9D8B030D-6E8A-4147-A177-3AD203B41FA5}">
                      <a16:colId xmlns:a16="http://schemas.microsoft.com/office/drawing/2014/main" val="2472321566"/>
                    </a:ext>
                  </a:extLst>
                </a:gridCol>
                <a:gridCol w="2571637">
                  <a:extLst>
                    <a:ext uri="{9D8B030D-6E8A-4147-A177-3AD203B41FA5}">
                      <a16:colId xmlns:a16="http://schemas.microsoft.com/office/drawing/2014/main" val="149943426"/>
                    </a:ext>
                  </a:extLst>
                </a:gridCol>
                <a:gridCol w="668283">
                  <a:extLst>
                    <a:ext uri="{9D8B030D-6E8A-4147-A177-3AD203B41FA5}">
                      <a16:colId xmlns:a16="http://schemas.microsoft.com/office/drawing/2014/main" val="1915053245"/>
                    </a:ext>
                  </a:extLst>
                </a:gridCol>
                <a:gridCol w="1113806">
                  <a:extLst>
                    <a:ext uri="{9D8B030D-6E8A-4147-A177-3AD203B41FA5}">
                      <a16:colId xmlns:a16="http://schemas.microsoft.com/office/drawing/2014/main" val="1643594572"/>
                    </a:ext>
                  </a:extLst>
                </a:gridCol>
                <a:gridCol w="1039552">
                  <a:extLst>
                    <a:ext uri="{9D8B030D-6E8A-4147-A177-3AD203B41FA5}">
                      <a16:colId xmlns:a16="http://schemas.microsoft.com/office/drawing/2014/main" val="4170249671"/>
                    </a:ext>
                  </a:extLst>
                </a:gridCol>
                <a:gridCol w="1020727">
                  <a:extLst>
                    <a:ext uri="{9D8B030D-6E8A-4147-A177-3AD203B41FA5}">
                      <a16:colId xmlns:a16="http://schemas.microsoft.com/office/drawing/2014/main" val="2676448076"/>
                    </a:ext>
                  </a:extLst>
                </a:gridCol>
              </a:tblGrid>
              <a:tr h="58252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Көрсеткіштер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Өлшем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бірлігі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2021ж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2022ж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2023ж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887902"/>
                  </a:ext>
                </a:extLst>
              </a:tr>
              <a:tr h="22341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Тасталған скважиналар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скв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9435798"/>
                  </a:ext>
                </a:extLst>
              </a:tr>
              <a:tr h="209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ІУН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бр/сағ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20 363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18 534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85730761"/>
                  </a:ext>
                </a:extLst>
              </a:tr>
              <a:tr h="209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Нақты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жұмсалған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уақыт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бр/сағ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40 152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29 328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34 632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05443363"/>
                  </a:ext>
                </a:extLst>
              </a:tr>
              <a:tr h="209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Орташа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скважинаның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ІУН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сағ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452,51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395,03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9331246"/>
                  </a:ext>
                </a:extLst>
              </a:tr>
              <a:tr h="209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Орташа 1 скважинаға жұмсалған уақыт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сағ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892,27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771,79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7838380"/>
                  </a:ext>
                </a:extLst>
              </a:tr>
              <a:tr h="391619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Қалдырылу себептері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Шегендеу жұмыстарының нәтижесіз болуы</a:t>
                      </a: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скв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16747636"/>
                  </a:ext>
                </a:extLst>
              </a:tr>
              <a:tr h="2246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Апатты жою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9735610"/>
                  </a:ext>
                </a:extLst>
              </a:tr>
              <a:tr h="3916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П/колоннасының ығысуы немесе тарылуы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7269211"/>
                  </a:ext>
                </a:extLst>
              </a:tr>
              <a:tr h="2627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Скважинаның атқылап тұруы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10606096"/>
                  </a:ext>
                </a:extLst>
              </a:tr>
              <a:tr h="262189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Барлығы: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56389501"/>
                  </a:ext>
                </a:extLst>
              </a:tr>
            </a:tbl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C8F45ACC-B6BC-F33A-2A19-739D6A15EC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614581"/>
              </p:ext>
            </p:extLst>
          </p:nvPr>
        </p:nvGraphicFramePr>
        <p:xfrm>
          <a:off x="539552" y="4086448"/>
          <a:ext cx="8064896" cy="2094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177108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4029</TotalTime>
  <Words>4709</Words>
  <Application>Microsoft Office PowerPoint</Application>
  <PresentationFormat>Экран (4:3)</PresentationFormat>
  <Paragraphs>2019</Paragraphs>
  <Slides>29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3" baseType="lpstr">
      <vt:lpstr>Arial</vt:lpstr>
      <vt:lpstr>Calibri</vt:lpstr>
      <vt:lpstr>Times New Roman</vt:lpstr>
      <vt:lpstr>Тема Office</vt:lpstr>
      <vt:lpstr>«ӨМС» ЖШС бойынша 2023 жылдың  көрсеткіштері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zh92</dc:creator>
  <cp:lastModifiedBy>Нурым Ермаганбетов</cp:lastModifiedBy>
  <cp:revision>464</cp:revision>
  <cp:lastPrinted>2020-01-10T05:00:39Z</cp:lastPrinted>
  <dcterms:created xsi:type="dcterms:W3CDTF">2014-11-12T05:48:03Z</dcterms:created>
  <dcterms:modified xsi:type="dcterms:W3CDTF">2024-01-30T03:52:46Z</dcterms:modified>
</cp:coreProperties>
</file>