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17" r:id="rId3"/>
    <p:sldId id="287" r:id="rId4"/>
    <p:sldId id="286" r:id="rId5"/>
    <p:sldId id="274" r:id="rId6"/>
    <p:sldId id="325" r:id="rId7"/>
    <p:sldId id="327" r:id="rId8"/>
    <p:sldId id="329" r:id="rId9"/>
    <p:sldId id="339" r:id="rId10"/>
    <p:sldId id="338" r:id="rId11"/>
    <p:sldId id="350" r:id="rId12"/>
    <p:sldId id="351" r:id="rId13"/>
    <p:sldId id="341" r:id="rId14"/>
    <p:sldId id="328" r:id="rId15"/>
    <p:sldId id="324" r:id="rId16"/>
    <p:sldId id="333" r:id="rId17"/>
    <p:sldId id="332" r:id="rId18"/>
    <p:sldId id="334" r:id="rId19"/>
    <p:sldId id="337" r:id="rId20"/>
    <p:sldId id="336" r:id="rId21"/>
    <p:sldId id="335" r:id="rId22"/>
    <p:sldId id="345" r:id="rId23"/>
    <p:sldId id="346" r:id="rId24"/>
    <p:sldId id="323" r:id="rId25"/>
    <p:sldId id="326" r:id="rId26"/>
    <p:sldId id="347" r:id="rId27"/>
    <p:sldId id="342" r:id="rId28"/>
    <p:sldId id="349" r:id="rId29"/>
    <p:sldId id="288" r:id="rId3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94660"/>
  </p:normalViewPr>
  <p:slideViewPr>
    <p:cSldViewPr>
      <p:cViewPr varScale="1">
        <p:scale>
          <a:sx n="108" d="100"/>
          <a:sy n="108" d="100"/>
        </p:scale>
        <p:origin x="15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 err="1"/>
              <a:t>Салыстырмалы</a:t>
            </a:r>
            <a:r>
              <a:rPr lang="ru-RU" baseline="0" dirty="0"/>
              <a:t> диаграмма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Лист3!$C$9</c:f>
              <c:strCache>
                <c:ptCount val="1"/>
                <c:pt idx="0">
                  <c:v>Өнеркәсіптік қауіпсіздік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Лист3!$D$8:$F$8</c:f>
              <c:strCache>
                <c:ptCount val="3"/>
                <c:pt idx="0">
                  <c:v>Кемшіліктер</c:v>
                </c:pt>
                <c:pt idx="1">
                  <c:v>Орындалғаны</c:v>
                </c:pt>
                <c:pt idx="2">
                  <c:v>Ауытқу</c:v>
                </c:pt>
              </c:strCache>
            </c:strRef>
          </c:cat>
          <c:val>
            <c:numRef>
              <c:f>Лист3!$D$9:$F$9</c:f>
              <c:numCache>
                <c:formatCode>General</c:formatCode>
                <c:ptCount val="3"/>
                <c:pt idx="0">
                  <c:v>1734</c:v>
                </c:pt>
                <c:pt idx="1">
                  <c:v>1362</c:v>
                </c:pt>
                <c:pt idx="2">
                  <c:v>-372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7-45D2-A29E-3E202F1A6366}"/>
            </c:ext>
          </c:extLst>
        </c:ser>
        <c:ser>
          <c:idx val="1"/>
          <c:order val="1"/>
          <c:tx>
            <c:strRef>
              <c:f>Лист3!$C$10</c:f>
              <c:strCache>
                <c:ptCount val="1"/>
                <c:pt idx="0">
                  <c:v>Өрт қауіпсіздігі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Лист3!$D$8:$F$8</c:f>
              <c:strCache>
                <c:ptCount val="3"/>
                <c:pt idx="0">
                  <c:v>Кемшіліктер</c:v>
                </c:pt>
                <c:pt idx="1">
                  <c:v>Орындалғаны</c:v>
                </c:pt>
                <c:pt idx="2">
                  <c:v>Ауытқу</c:v>
                </c:pt>
              </c:strCache>
            </c:strRef>
          </c:cat>
          <c:val>
            <c:numRef>
              <c:f>Лист3!$D$10:$F$10</c:f>
              <c:numCache>
                <c:formatCode>General</c:formatCode>
                <c:ptCount val="3"/>
                <c:pt idx="0">
                  <c:v>130</c:v>
                </c:pt>
                <c:pt idx="1">
                  <c:v>66</c:v>
                </c:pt>
                <c:pt idx="2">
                  <c:v>-64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D7-45D2-A29E-3E202F1A6366}"/>
            </c:ext>
          </c:extLst>
        </c:ser>
        <c:ser>
          <c:idx val="2"/>
          <c:order val="2"/>
          <c:tx>
            <c:strRef>
              <c:f>Лист3!$C$11</c:f>
              <c:strCache>
                <c:ptCount val="1"/>
                <c:pt idx="0">
                  <c:v>Қоршаған ортаны қорғау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Лист3!$D$8:$F$8</c:f>
              <c:strCache>
                <c:ptCount val="3"/>
                <c:pt idx="0">
                  <c:v>Кемшіліктер</c:v>
                </c:pt>
                <c:pt idx="1">
                  <c:v>Орындалғаны</c:v>
                </c:pt>
                <c:pt idx="2">
                  <c:v>Ауытқу</c:v>
                </c:pt>
              </c:strCache>
            </c:strRef>
          </c:cat>
          <c:val>
            <c:numRef>
              <c:f>Лист3!$D$11:$F$11</c:f>
              <c:numCache>
                <c:formatCode>General</c:formatCode>
                <c:ptCount val="3"/>
                <c:pt idx="0">
                  <c:v>12</c:v>
                </c:pt>
                <c:pt idx="1">
                  <c:v>10</c:v>
                </c:pt>
                <c:pt idx="2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D7-45D2-A29E-3E202F1A6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8206415"/>
        <c:axId val="288201135"/>
        <c:axId val="0"/>
      </c:bar3DChart>
      <c:catAx>
        <c:axId val="288206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201135"/>
        <c:crosses val="autoZero"/>
        <c:auto val="1"/>
        <c:lblAlgn val="ctr"/>
        <c:lblOffset val="100"/>
        <c:noMultiLvlLbl val="0"/>
      </c:catAx>
      <c:valAx>
        <c:axId val="28820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82064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2022-2024жж</a:t>
            </a:r>
            <a:r>
              <a:rPr lang="ru-RU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baseline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baseline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көрсеткіші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3550339204580048E-2"/>
          <c:y val="0.15543915853991463"/>
          <c:w val="0.93912767887798199"/>
          <c:h val="0.732565648168495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Лист2!$D$3:$F$3</c:f>
              <c:strCache>
                <c:ptCount val="3"/>
                <c:pt idx="0">
                  <c:v>2022ж </c:v>
                </c:pt>
                <c:pt idx="1">
                  <c:v>2023ж </c:v>
                </c:pt>
                <c:pt idx="2">
                  <c:v>2024ж </c:v>
                </c:pt>
              </c:strCache>
            </c:strRef>
          </c:cat>
          <c:val>
            <c:numRef>
              <c:f>Лист2!$D$5:$F$5</c:f>
              <c:numCache>
                <c:formatCode>General</c:formatCode>
                <c:ptCount val="3"/>
                <c:pt idx="0">
                  <c:v>740</c:v>
                </c:pt>
                <c:pt idx="1">
                  <c:v>720</c:v>
                </c:pt>
                <c:pt idx="2">
                  <c:v>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88-46E8-A260-BFD0584B1A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8220416"/>
        <c:axId val="29435776"/>
      </c:barChart>
      <c:catAx>
        <c:axId val="2822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435776"/>
        <c:crosses val="autoZero"/>
        <c:auto val="1"/>
        <c:lblAlgn val="ctr"/>
        <c:lblOffset val="100"/>
        <c:noMultiLvlLbl val="0"/>
      </c:catAx>
      <c:valAx>
        <c:axId val="2943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22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2022-2024жж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тұрыстар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көрсеткіші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Лист2!$K$3:$M$3</c:f>
              <c:strCache>
                <c:ptCount val="3"/>
                <c:pt idx="0">
                  <c:v>2022ж</c:v>
                </c:pt>
                <c:pt idx="1">
                  <c:v>2023ж</c:v>
                </c:pt>
                <c:pt idx="2">
                  <c:v>2024ж</c:v>
                </c:pt>
              </c:strCache>
            </c:strRef>
          </c:cat>
          <c:val>
            <c:numRef>
              <c:f>Лист2!$K$10:$M$10</c:f>
              <c:numCache>
                <c:formatCode>General</c:formatCode>
                <c:ptCount val="3"/>
                <c:pt idx="0">
                  <c:v>10312</c:v>
                </c:pt>
                <c:pt idx="1">
                  <c:v>13675</c:v>
                </c:pt>
                <c:pt idx="2">
                  <c:v>13648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24-4D8A-A380-C6CAA0DC31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577984"/>
        <c:axId val="29579136"/>
      </c:barChart>
      <c:catAx>
        <c:axId val="2957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579136"/>
        <c:crosses val="autoZero"/>
        <c:auto val="1"/>
        <c:lblAlgn val="ctr"/>
        <c:lblOffset val="100"/>
        <c:noMultiLvlLbl val="0"/>
      </c:catAx>
      <c:valAx>
        <c:axId val="2957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57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жж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қалдырылған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скважиналар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6464078396051237E-2"/>
          <c:y val="0.20672167874373071"/>
          <c:w val="0.94621393753868621"/>
          <c:h val="0.64051619421599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Лист2!$F$34:$H$34</c:f>
              <c:strCache>
                <c:ptCount val="3"/>
                <c:pt idx="0">
                  <c:v>2022ж </c:v>
                </c:pt>
                <c:pt idx="1">
                  <c:v>2023ж </c:v>
                </c:pt>
                <c:pt idx="2">
                  <c:v>2024ж </c:v>
                </c:pt>
              </c:strCache>
            </c:strRef>
          </c:cat>
          <c:val>
            <c:numRef>
              <c:f>Лист2!$F$35:$H$35</c:f>
              <c:numCache>
                <c:formatCode>General</c:formatCode>
                <c:ptCount val="3"/>
                <c:pt idx="0">
                  <c:v>38</c:v>
                </c:pt>
                <c:pt idx="1">
                  <c:v>43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33-4C14-931B-67D9B86414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587328"/>
        <c:axId val="30202880"/>
      </c:barChart>
      <c:catAx>
        <c:axId val="2958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0202880"/>
        <c:crosses val="autoZero"/>
        <c:auto val="1"/>
        <c:lblAlgn val="ctr"/>
        <c:lblOffset val="100"/>
        <c:noMultiLvlLbl val="0"/>
      </c:catAx>
      <c:valAx>
        <c:axId val="3020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587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baseline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жөндеу</a:t>
            </a:r>
            <a:r>
              <a:rPr lang="ru-RU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baseline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12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baseline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көрсеткіштері</a:t>
            </a: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73416019619219"/>
          <c:y val="2.77778729601233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Лист1!$B$4:$B$8</c:f>
              <c:strCache>
                <c:ptCount val="5"/>
                <c:pt idx="0">
                  <c:v>Цех №1</c:v>
                </c:pt>
                <c:pt idx="1">
                  <c:v>Цех №2</c:v>
                </c:pt>
                <c:pt idx="2">
                  <c:v>Цех №3</c:v>
                </c:pt>
                <c:pt idx="3">
                  <c:v>Цех №4</c:v>
                </c:pt>
                <c:pt idx="4">
                  <c:v>Цех №5</c:v>
                </c:pt>
              </c:strCache>
            </c:strRef>
          </c:cat>
          <c:val>
            <c:numRef>
              <c:f>Лист1!$E$4:$E$8</c:f>
              <c:numCache>
                <c:formatCode>General</c:formatCode>
                <c:ptCount val="5"/>
                <c:pt idx="0">
                  <c:v>163</c:v>
                </c:pt>
                <c:pt idx="1">
                  <c:v>145</c:v>
                </c:pt>
                <c:pt idx="2">
                  <c:v>127</c:v>
                </c:pt>
                <c:pt idx="3">
                  <c:v>157</c:v>
                </c:pt>
                <c:pt idx="4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D5-4DC9-B9C7-6E5A9C7207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150656"/>
        <c:axId val="119608064"/>
      </c:barChart>
      <c:catAx>
        <c:axId val="11815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9608064"/>
        <c:crosses val="autoZero"/>
        <c:auto val="1"/>
        <c:lblAlgn val="ctr"/>
        <c:lblOffset val="100"/>
        <c:noMultiLvlLbl val="0"/>
      </c:catAx>
      <c:valAx>
        <c:axId val="11960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815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бригадалар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көрсеткіші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208833462776847E-2"/>
          <c:y val="0.15687584420444509"/>
          <c:w val="0.94806547706347655"/>
          <c:h val="0.740126097100322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A3-4BFC-85BB-CDD70D0CBE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Лист1!$K$10:$K$12</c:f>
              <c:strCache>
                <c:ptCount val="3"/>
                <c:pt idx="0">
                  <c:v>ӨМС-10</c:v>
                </c:pt>
                <c:pt idx="1">
                  <c:v>ӨМС-4</c:v>
                </c:pt>
                <c:pt idx="2">
                  <c:v>ӨМС-42</c:v>
                </c:pt>
              </c:strCache>
            </c:strRef>
          </c:cat>
          <c:val>
            <c:numRef>
              <c:f>Лист1!$N$10:$N$12</c:f>
              <c:numCache>
                <c:formatCode>General</c:formatCode>
                <c:ptCount val="3"/>
                <c:pt idx="0">
                  <c:v>24</c:v>
                </c:pt>
                <c:pt idx="1">
                  <c:v>23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3-4BFC-85BB-CDD70D0CBE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9364608"/>
        <c:axId val="119371648"/>
      </c:barChart>
      <c:catAx>
        <c:axId val="1193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9371648"/>
        <c:crosses val="autoZero"/>
        <c:auto val="1"/>
        <c:lblAlgn val="ctr"/>
        <c:lblOffset val="100"/>
        <c:noMultiLvlLbl val="0"/>
      </c:catAx>
      <c:valAx>
        <c:axId val="11937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936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97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97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86A5DD1-CF42-44BB-B0C5-E6CDE6B5D308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351"/>
            <a:ext cx="5439101" cy="3908243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0"/>
            <a:ext cx="2946247" cy="496975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31250"/>
            <a:ext cx="2946246" cy="496975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8B390D5-EE0A-413F-A634-D1FAB712E5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1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B390D5-EE0A-413F-A634-D1FAB712E54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822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B390D5-EE0A-413F-A634-D1FAB712E54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4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40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14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39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74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24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2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81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04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9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35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5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F99EA-3D83-44B9-ADE8-23EE65C5BB2A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0E361-226A-4B7B-AF76-1F719B50E3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95536" y="57357"/>
            <a:ext cx="8460432" cy="6316236"/>
            <a:chOff x="395536" y="57357"/>
            <a:chExt cx="8460432" cy="6316236"/>
          </a:xfrm>
        </p:grpSpPr>
        <p:pic>
          <p:nvPicPr>
            <p:cNvPr id="1026" name="Picture 2" descr="C:\Users\zh92\Desktop\жондеу-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4407"/>
              <a:ext cx="8316416" cy="64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C:\Users\zh92\Desktop\жондеу-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309320"/>
              <a:ext cx="8316416" cy="64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zh92\Desktop\жондеу тех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2228" y="3331046"/>
              <a:ext cx="6834188" cy="2762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zh92\Desktop\жондеу кач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57357"/>
              <a:ext cx="360040" cy="419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8032" y="1628800"/>
            <a:ext cx="7772400" cy="1296987"/>
          </a:xfrm>
          <a:solidFill>
            <a:srgbClr val="FFFFFF"/>
          </a:solidFill>
          <a:ln w="38100" cmpd="sng"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«ӨМС» ЖШС бойынша 2024 жылдың  көрсеткіштері</a:t>
            </a:r>
            <a:endParaRPr lang="ru-RU" altLang="ru-RU" sz="32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CD54860E-4723-4459-A074-FAADE3F2A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7" y="44051"/>
            <a:ext cx="1840852" cy="41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92C8773-6498-4A87-A38F-5A4A5B6600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32" y="17523"/>
            <a:ext cx="1563156" cy="36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7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504685"/>
            <a:ext cx="4736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Жоспарланған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атқарылған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жұмыстар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3004D0D-CD7D-ABA3-0CD2-1395A815A3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55037"/>
              </p:ext>
            </p:extLst>
          </p:nvPr>
        </p:nvGraphicFramePr>
        <p:xfrm>
          <a:off x="453742" y="994174"/>
          <a:ext cx="8236515" cy="48647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7055">
                  <a:extLst>
                    <a:ext uri="{9D8B030D-6E8A-4147-A177-3AD203B41FA5}">
                      <a16:colId xmlns:a16="http://schemas.microsoft.com/office/drawing/2014/main" val="2556620676"/>
                    </a:ext>
                  </a:extLst>
                </a:gridCol>
                <a:gridCol w="2165776">
                  <a:extLst>
                    <a:ext uri="{9D8B030D-6E8A-4147-A177-3AD203B41FA5}">
                      <a16:colId xmlns:a16="http://schemas.microsoft.com/office/drawing/2014/main" val="949820222"/>
                    </a:ext>
                  </a:extLst>
                </a:gridCol>
                <a:gridCol w="533733">
                  <a:extLst>
                    <a:ext uri="{9D8B030D-6E8A-4147-A177-3AD203B41FA5}">
                      <a16:colId xmlns:a16="http://schemas.microsoft.com/office/drawing/2014/main" val="2886731868"/>
                    </a:ext>
                  </a:extLst>
                </a:gridCol>
                <a:gridCol w="1159780">
                  <a:extLst>
                    <a:ext uri="{9D8B030D-6E8A-4147-A177-3AD203B41FA5}">
                      <a16:colId xmlns:a16="http://schemas.microsoft.com/office/drawing/2014/main" val="311038223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993040804"/>
                    </a:ext>
                  </a:extLst>
                </a:gridCol>
                <a:gridCol w="2828043">
                  <a:extLst>
                    <a:ext uri="{9D8B030D-6E8A-4147-A177-3AD203B41FA5}">
                      <a16:colId xmlns:a16="http://schemas.microsoft.com/office/drawing/2014/main" val="2003772638"/>
                    </a:ext>
                  </a:extLst>
                </a:gridCol>
              </a:tblGrid>
              <a:tr h="634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Өлшем бірлігі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Ескерту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987999"/>
                  </a:ext>
                </a:extLst>
              </a:tr>
              <a:tr h="288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Вертлюг ВЭ-60-пен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жабдықтау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 толығымен 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4847332"/>
                  </a:ext>
                </a:extLst>
              </a:tr>
              <a:tr h="2232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алаңы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7048543"/>
                  </a:ext>
                </a:extLst>
              </a:tr>
              <a:tr h="2808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құбыры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73х9,0 мм. «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оң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726195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Фрезерлеу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әр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түрлі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910263"/>
                  </a:ext>
                </a:extLst>
              </a:tr>
              <a:tr h="362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Аулау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құралы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(ТВ,ТН, колокол, метчик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т.б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585123"/>
                  </a:ext>
                </a:extLst>
              </a:tr>
              <a:tr h="2858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Жетекші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құбыры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9042424"/>
                  </a:ext>
                </a:extLst>
              </a:tr>
              <a:tr h="2536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НКТ 73х5,5мм.</a:t>
                      </a:r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«В»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3065844"/>
                  </a:ext>
                </a:extLst>
              </a:tr>
              <a:tr h="250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НКТ 60х5,0мм.</a:t>
                      </a:r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«В»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Тауар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толығымен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жеткізілді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79782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құбыры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73х9,0 мм. «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сол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Тауар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толығымен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жеткізілді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7469504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Ротор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механикалық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Р-400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Тауар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толығымен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жеткізілді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6434774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құбыры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60х7,0 мм. «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оң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3592544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Бұрғылау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құбыры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60х7,0 мм. «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сол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тн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3668010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Ауырлатылған бұр. құбыры 108мм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0066757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Ауырлатылған бұр. құбыры 89мм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толығымен</a:t>
                      </a: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14373"/>
                  </a:ext>
                </a:extLst>
              </a:tr>
              <a:tr h="273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Қабылдау шанасы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дана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Тауар толығымен жеткізілді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4835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290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A29B7C0-7B9D-43C0-BB28-10CBBAAB1030}"/>
              </a:ext>
            </a:extLst>
          </p:cNvPr>
          <p:cNvSpPr/>
          <p:nvPr/>
        </p:nvSpPr>
        <p:spPr>
          <a:xfrm>
            <a:off x="288032" y="483229"/>
            <a:ext cx="838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цехтар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орындалған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көрсеткіштер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24F16CC-AF54-FA3D-EDF8-D27B12599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8369"/>
              </p:ext>
            </p:extLst>
          </p:nvPr>
        </p:nvGraphicFramePr>
        <p:xfrm>
          <a:off x="490230" y="936325"/>
          <a:ext cx="8316415" cy="2512532"/>
        </p:xfrm>
        <a:graphic>
          <a:graphicData uri="http://schemas.openxmlformats.org/drawingml/2006/table">
            <a:tbl>
              <a:tblPr/>
              <a:tblGrid>
                <a:gridCol w="453366">
                  <a:extLst>
                    <a:ext uri="{9D8B030D-6E8A-4147-A177-3AD203B41FA5}">
                      <a16:colId xmlns:a16="http://schemas.microsoft.com/office/drawing/2014/main" val="3691547187"/>
                    </a:ext>
                  </a:extLst>
                </a:gridCol>
                <a:gridCol w="1178242">
                  <a:extLst>
                    <a:ext uri="{9D8B030D-6E8A-4147-A177-3AD203B41FA5}">
                      <a16:colId xmlns:a16="http://schemas.microsoft.com/office/drawing/2014/main" val="450375235"/>
                    </a:ext>
                  </a:extLst>
                </a:gridCol>
                <a:gridCol w="847733">
                  <a:extLst>
                    <a:ext uri="{9D8B030D-6E8A-4147-A177-3AD203B41FA5}">
                      <a16:colId xmlns:a16="http://schemas.microsoft.com/office/drawing/2014/main" val="3585386115"/>
                    </a:ext>
                  </a:extLst>
                </a:gridCol>
                <a:gridCol w="1190082">
                  <a:extLst>
                    <a:ext uri="{9D8B030D-6E8A-4147-A177-3AD203B41FA5}">
                      <a16:colId xmlns:a16="http://schemas.microsoft.com/office/drawing/2014/main" val="4230971615"/>
                    </a:ext>
                  </a:extLst>
                </a:gridCol>
                <a:gridCol w="848878">
                  <a:extLst>
                    <a:ext uri="{9D8B030D-6E8A-4147-A177-3AD203B41FA5}">
                      <a16:colId xmlns:a16="http://schemas.microsoft.com/office/drawing/2014/main" val="377028019"/>
                    </a:ext>
                  </a:extLst>
                </a:gridCol>
                <a:gridCol w="1606850">
                  <a:extLst>
                    <a:ext uri="{9D8B030D-6E8A-4147-A177-3AD203B41FA5}">
                      <a16:colId xmlns:a16="http://schemas.microsoft.com/office/drawing/2014/main" val="9116395"/>
                    </a:ext>
                  </a:extLst>
                </a:gridCol>
                <a:gridCol w="836939">
                  <a:extLst>
                    <a:ext uri="{9D8B030D-6E8A-4147-A177-3AD203B41FA5}">
                      <a16:colId xmlns:a16="http://schemas.microsoft.com/office/drawing/2014/main" val="551829161"/>
                    </a:ext>
                  </a:extLst>
                </a:gridCol>
                <a:gridCol w="1354325">
                  <a:extLst>
                    <a:ext uri="{9D8B030D-6E8A-4147-A177-3AD203B41FA5}">
                      <a16:colId xmlns:a16="http://schemas.microsoft.com/office/drawing/2014/main" val="2088245271"/>
                    </a:ext>
                  </a:extLst>
                </a:gridCol>
              </a:tblGrid>
              <a:tr h="30855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ауытқу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946751"/>
                  </a:ext>
                </a:extLst>
              </a:tr>
              <a:tr h="30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жоспар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нақты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120216"/>
                  </a:ext>
                </a:extLst>
              </a:tr>
              <a:tr h="30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скв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мың/тг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скв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мың/тг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скв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мың/тг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656257"/>
                  </a:ext>
                </a:extLst>
              </a:tr>
              <a:tr h="308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7 688 533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7 866 320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12616"/>
                  </a:ext>
                </a:extLst>
              </a:tr>
              <a:tr h="308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7 688 533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7 058 184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-630349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83296"/>
                  </a:ext>
                </a:extLst>
              </a:tr>
              <a:tr h="352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7 688 533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7 373 782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-314751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940262"/>
                  </a:ext>
                </a:extLst>
              </a:tr>
              <a:tr h="308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7 688 533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8 623 162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934629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705974"/>
                  </a:ext>
                </a:extLst>
              </a:tr>
              <a:tr h="308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№5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7 688 533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7 517 721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-170812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131737"/>
                  </a:ext>
                </a:extLst>
              </a:tr>
            </a:tbl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288E342E-5490-DF9E-1D29-C1795B70F2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390716"/>
              </p:ext>
            </p:extLst>
          </p:nvPr>
        </p:nvGraphicFramePr>
        <p:xfrm>
          <a:off x="683568" y="3645024"/>
          <a:ext cx="7776864" cy="233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246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FCA2877-656A-4155-AA1A-A2FC43B0FD22}"/>
              </a:ext>
            </a:extLst>
          </p:cNvPr>
          <p:cNvSpPr/>
          <p:nvPr/>
        </p:nvSpPr>
        <p:spPr>
          <a:xfrm>
            <a:off x="377788" y="535132"/>
            <a:ext cx="838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бригадалар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орындалған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көрсеткіштер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BCFE43F-BED8-7D85-1318-4DC14504A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691524"/>
              </p:ext>
            </p:extLst>
          </p:nvPr>
        </p:nvGraphicFramePr>
        <p:xfrm>
          <a:off x="449289" y="997756"/>
          <a:ext cx="8388424" cy="1893132"/>
        </p:xfrm>
        <a:graphic>
          <a:graphicData uri="http://schemas.openxmlformats.org/drawingml/2006/table">
            <a:tbl>
              <a:tblPr/>
              <a:tblGrid>
                <a:gridCol w="686924">
                  <a:extLst>
                    <a:ext uri="{9D8B030D-6E8A-4147-A177-3AD203B41FA5}">
                      <a16:colId xmlns:a16="http://schemas.microsoft.com/office/drawing/2014/main" val="3698230781"/>
                    </a:ext>
                  </a:extLst>
                </a:gridCol>
                <a:gridCol w="890806">
                  <a:extLst>
                    <a:ext uri="{9D8B030D-6E8A-4147-A177-3AD203B41FA5}">
                      <a16:colId xmlns:a16="http://schemas.microsoft.com/office/drawing/2014/main" val="3497638005"/>
                    </a:ext>
                  </a:extLst>
                </a:gridCol>
                <a:gridCol w="1261976">
                  <a:extLst>
                    <a:ext uri="{9D8B030D-6E8A-4147-A177-3AD203B41FA5}">
                      <a16:colId xmlns:a16="http://schemas.microsoft.com/office/drawing/2014/main" val="657292050"/>
                    </a:ext>
                  </a:extLst>
                </a:gridCol>
                <a:gridCol w="890806">
                  <a:extLst>
                    <a:ext uri="{9D8B030D-6E8A-4147-A177-3AD203B41FA5}">
                      <a16:colId xmlns:a16="http://schemas.microsoft.com/office/drawing/2014/main" val="2341282220"/>
                    </a:ext>
                  </a:extLst>
                </a:gridCol>
                <a:gridCol w="1039274">
                  <a:extLst>
                    <a:ext uri="{9D8B030D-6E8A-4147-A177-3AD203B41FA5}">
                      <a16:colId xmlns:a16="http://schemas.microsoft.com/office/drawing/2014/main" val="1355668528"/>
                    </a:ext>
                  </a:extLst>
                </a:gridCol>
                <a:gridCol w="1187742">
                  <a:extLst>
                    <a:ext uri="{9D8B030D-6E8A-4147-A177-3AD203B41FA5}">
                      <a16:colId xmlns:a16="http://schemas.microsoft.com/office/drawing/2014/main" val="2165043559"/>
                    </a:ext>
                  </a:extLst>
                </a:gridCol>
                <a:gridCol w="1261976">
                  <a:extLst>
                    <a:ext uri="{9D8B030D-6E8A-4147-A177-3AD203B41FA5}">
                      <a16:colId xmlns:a16="http://schemas.microsoft.com/office/drawing/2014/main" val="1997252320"/>
                    </a:ext>
                  </a:extLst>
                </a:gridCol>
                <a:gridCol w="1168920">
                  <a:extLst>
                    <a:ext uri="{9D8B030D-6E8A-4147-A177-3AD203B41FA5}">
                      <a16:colId xmlns:a16="http://schemas.microsoft.com/office/drawing/2014/main" val="2670194479"/>
                    </a:ext>
                  </a:extLst>
                </a:gridCol>
              </a:tblGrid>
              <a:tr h="3832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Орын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2024ж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44530"/>
                  </a:ext>
                </a:extLst>
              </a:tr>
              <a:tr h="474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 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КЖ шебер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Жоспар, скв.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Нақты, скв.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Ауытқу, скв.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мың.тг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Нақты, мың. тг.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786697"/>
                  </a:ext>
                </a:extLst>
              </a:tr>
              <a:tr h="3518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ӨМС-10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Х. Сағиев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873 697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1 182 522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ӨМС-4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А. Жұмалиев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873 697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1 125 918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222072"/>
                  </a:ext>
                </a:extLst>
              </a:tr>
              <a:tr h="33189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ӨМС-42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К.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Рыскелдиев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873 697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1 095 023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214383"/>
                  </a:ext>
                </a:extLst>
              </a:tr>
            </a:tbl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29434ADB-8768-6D9C-C5C0-D3714B6BD8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252138"/>
              </p:ext>
            </p:extLst>
          </p:nvPr>
        </p:nvGraphicFramePr>
        <p:xfrm>
          <a:off x="503546" y="3269803"/>
          <a:ext cx="8352421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3455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4BA8EB7-2815-45C2-84AE-89D5A1D8F65E}"/>
              </a:ext>
            </a:extLst>
          </p:cNvPr>
          <p:cNvSpPr/>
          <p:nvPr/>
        </p:nvSpPr>
        <p:spPr>
          <a:xfrm>
            <a:off x="3181683" y="611396"/>
            <a:ext cx="314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Инвестициялық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C26B2FE-3453-AE71-8570-F88A39DF961C}"/>
              </a:ext>
            </a:extLst>
          </p:cNvPr>
          <p:cNvSpPr/>
          <p:nvPr/>
        </p:nvSpPr>
        <p:spPr>
          <a:xfrm>
            <a:off x="539552" y="110271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1). 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2019 жылдың шілде айында заманауи жаңа өндірісті қамту базасының құрылысы басталып, 2021 жылдың қараша айында пандемия салдарынан құрылыс тоқтатылды. </a:t>
            </a:r>
            <a:r>
              <a:rPr lang="kk-KZ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ұрылыс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материалдарының және технологиялық қондырғылардың бағасы күрт өзгеруіне байланысты жобалау-сметалық құжаттамаға (ПСД) түзетулер енгізіліп, құрылыс жұмыстарын «Кен-Құрылыс-Сервис» ЖШС-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гі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мен 26.05.2023 бастап жүргізуде. Құрылыс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2025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айында толықтай бітіріліп, өндіріске пайдалауға беріледі деп жоспарлануда.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5078E2B-D79A-070C-8DE0-AEADD48FCE31}"/>
              </a:ext>
            </a:extLst>
          </p:cNvPr>
          <p:cNvSpPr/>
          <p:nvPr/>
        </p:nvSpPr>
        <p:spPr>
          <a:xfrm>
            <a:off x="574078" y="3772136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kk-KZ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аңа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қамту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базасы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жұмысшылардың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түс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мезгіліндегі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ас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ішуіне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түскі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уақыттарын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үнемді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пайдалануы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асхана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салуға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жобалау-сметалық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құжаттамаға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(ПСД)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жасақтап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тендерлік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процедуралар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өткізіліп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жұмыстарын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жоспарлануда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7752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1124" y="263691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51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69083" y="513558"/>
            <a:ext cx="2805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Бюджеттің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орындалысы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1DB3BC7-AED9-7EFD-844A-78D244FA9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91833"/>
              </p:ext>
            </p:extLst>
          </p:nvPr>
        </p:nvGraphicFramePr>
        <p:xfrm>
          <a:off x="482354" y="1207847"/>
          <a:ext cx="8229598" cy="4093361"/>
        </p:xfrm>
        <a:graphic>
          <a:graphicData uri="http://schemas.openxmlformats.org/drawingml/2006/table">
            <a:tbl>
              <a:tblPr/>
              <a:tblGrid>
                <a:gridCol w="432974">
                  <a:extLst>
                    <a:ext uri="{9D8B030D-6E8A-4147-A177-3AD203B41FA5}">
                      <a16:colId xmlns:a16="http://schemas.microsoft.com/office/drawing/2014/main" val="3218073076"/>
                    </a:ext>
                  </a:extLst>
                </a:gridCol>
                <a:gridCol w="2588566">
                  <a:extLst>
                    <a:ext uri="{9D8B030D-6E8A-4147-A177-3AD203B41FA5}">
                      <a16:colId xmlns:a16="http://schemas.microsoft.com/office/drawing/2014/main" val="2644499718"/>
                    </a:ext>
                  </a:extLst>
                </a:gridCol>
                <a:gridCol w="1162844">
                  <a:extLst>
                    <a:ext uri="{9D8B030D-6E8A-4147-A177-3AD203B41FA5}">
                      <a16:colId xmlns:a16="http://schemas.microsoft.com/office/drawing/2014/main" val="601728450"/>
                    </a:ext>
                  </a:extLst>
                </a:gridCol>
                <a:gridCol w="1026767">
                  <a:extLst>
                    <a:ext uri="{9D8B030D-6E8A-4147-A177-3AD203B41FA5}">
                      <a16:colId xmlns:a16="http://schemas.microsoft.com/office/drawing/2014/main" val="2416432566"/>
                    </a:ext>
                  </a:extLst>
                </a:gridCol>
                <a:gridCol w="890689">
                  <a:extLst>
                    <a:ext uri="{9D8B030D-6E8A-4147-A177-3AD203B41FA5}">
                      <a16:colId xmlns:a16="http://schemas.microsoft.com/office/drawing/2014/main" val="2963018471"/>
                    </a:ext>
                  </a:extLst>
                </a:gridCol>
                <a:gridCol w="2127758">
                  <a:extLst>
                    <a:ext uri="{9D8B030D-6E8A-4147-A177-3AD203B41FA5}">
                      <a16:colId xmlns:a16="http://schemas.microsoft.com/office/drawing/2014/main" val="126095391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 ж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 ж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Ауытқу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Ескерту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971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Табыстар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38 801 048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37 384 141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-1 416 907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91243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СКЖ табысы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38 442 664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36 973 254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-1 469 410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663032"/>
                  </a:ext>
                </a:extLst>
              </a:tr>
              <a:tr h="50405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басқа табыс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58 384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251 843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193 459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Жолдамалар б/ша өтем ақы, айыппұлдар, курстық айырмашылық, негізгі кұралдарды есептен шығару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3979155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қаржылай  табыс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300 000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159 044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-140 956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Салымдар бойынша сыйақы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5787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Шығыстар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47 966 762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48 694 297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727 535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4087109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өндірістік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шығыстар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44 875 308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45 600 809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725 501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858078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кезеңнің шығыстары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3 091 453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3 096 258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4 805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547704"/>
                  </a:ext>
                </a:extLst>
              </a:tr>
              <a:tr h="2970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 шығыстар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-2 770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-2 770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729329"/>
                  </a:ext>
                </a:extLst>
              </a:tr>
              <a:tr h="2790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Пайда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-9 165 714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-11 310 156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-2 144 442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269657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 корпоративтик табыс салығы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-253 718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-253 718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844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Таза пайда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-9 165 714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-11 056 438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-1 890 724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958783"/>
                  </a:ext>
                </a:extLst>
              </a:tr>
              <a:tr h="348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КВЛ 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2 981 220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2 039 874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-941 346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42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885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70157" y="494678"/>
            <a:ext cx="3031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жөндеудің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табысы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9966" y="2407518"/>
            <a:ext cx="2552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шығындар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1C71DC5-2700-45CE-393D-764E364B8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880046"/>
              </p:ext>
            </p:extLst>
          </p:nvPr>
        </p:nvGraphicFramePr>
        <p:xfrm>
          <a:off x="395536" y="989159"/>
          <a:ext cx="8229602" cy="1311139"/>
        </p:xfrm>
        <a:graphic>
          <a:graphicData uri="http://schemas.openxmlformats.org/drawingml/2006/table">
            <a:tbl>
              <a:tblPr/>
              <a:tblGrid>
                <a:gridCol w="280528">
                  <a:extLst>
                    <a:ext uri="{9D8B030D-6E8A-4147-A177-3AD203B41FA5}">
                      <a16:colId xmlns:a16="http://schemas.microsoft.com/office/drawing/2014/main" val="107388523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64775736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39018698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5044928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7180536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70675298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426220475"/>
                    </a:ext>
                  </a:extLst>
                </a:gridCol>
                <a:gridCol w="871600">
                  <a:extLst>
                    <a:ext uri="{9D8B030D-6E8A-4147-A177-3AD203B41FA5}">
                      <a16:colId xmlns:a16="http://schemas.microsoft.com/office/drawing/2014/main" val="1645935336"/>
                    </a:ext>
                  </a:extLst>
                </a:gridCol>
                <a:gridCol w="596754">
                  <a:extLst>
                    <a:ext uri="{9D8B030D-6E8A-4147-A177-3AD203B41FA5}">
                      <a16:colId xmlns:a16="http://schemas.microsoft.com/office/drawing/2014/main" val="3810581650"/>
                    </a:ext>
                  </a:extLst>
                </a:gridCol>
              </a:tblGrid>
              <a:tr h="35160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2024 ж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202</a:t>
                      </a:r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ж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Ауытқу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457492"/>
                  </a:ext>
                </a:extLst>
              </a:tr>
              <a:tr h="368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орташа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құны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соммасы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,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мың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тг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орташа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құны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соммасы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мың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тг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32666"/>
                  </a:ext>
                </a:extLst>
              </a:tr>
              <a:tr h="2793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СКЖ табысы: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58 246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38 442 664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50 372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36 973 254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-1 469 410 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532524"/>
                  </a:ext>
                </a:extLst>
              </a:tr>
              <a:tr h="189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Скважинаны күрделі жөндеу 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58 246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38 442 664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50 372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36 973 254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-1 469 410</a:t>
                      </a:r>
                    </a:p>
                  </a:txBody>
                  <a:tcPr marL="6658" marR="6658" marT="66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156721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972C118-863D-50C1-119B-66E00EF17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80240"/>
              </p:ext>
            </p:extLst>
          </p:nvPr>
        </p:nvGraphicFramePr>
        <p:xfrm>
          <a:off x="633467" y="3014452"/>
          <a:ext cx="7877066" cy="2756905"/>
        </p:xfrm>
        <a:graphic>
          <a:graphicData uri="http://schemas.openxmlformats.org/drawingml/2006/table">
            <a:tbl>
              <a:tblPr/>
              <a:tblGrid>
                <a:gridCol w="665082">
                  <a:extLst>
                    <a:ext uri="{9D8B030D-6E8A-4147-A177-3AD203B41FA5}">
                      <a16:colId xmlns:a16="http://schemas.microsoft.com/office/drawing/2014/main" val="2896432234"/>
                    </a:ext>
                  </a:extLst>
                </a:gridCol>
                <a:gridCol w="2193331">
                  <a:extLst>
                    <a:ext uri="{9D8B030D-6E8A-4147-A177-3AD203B41FA5}">
                      <a16:colId xmlns:a16="http://schemas.microsoft.com/office/drawing/2014/main" val="253769667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64424575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5431628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753796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25635968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3298829706"/>
                    </a:ext>
                  </a:extLst>
                </a:gridCol>
              </a:tblGrid>
              <a:tr h="5599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Өлшем  бірлігі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2024 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 2024 ж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Ауытқу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Ескерту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66081"/>
                  </a:ext>
                </a:extLst>
              </a:tr>
              <a:tr h="3586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Материалдық шығыстар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1 230 089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1 023 289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-206 800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004630"/>
                  </a:ext>
                </a:extLst>
              </a:tr>
              <a:tr h="360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 мен қызметтер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9 185 188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10 866 223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1 681 035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186669"/>
                  </a:ext>
                </a:extLst>
              </a:tr>
              <a:tr h="361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шығындары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32 349 684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31 791 539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-558 145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943625"/>
                  </a:ext>
                </a:extLst>
              </a:tr>
              <a:tr h="3632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1 860 505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1 415 438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-445 067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770658"/>
                  </a:ext>
                </a:extLst>
              </a:tr>
              <a:tr h="455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 шығындар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249 843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504 320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254 477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Іссапар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шығындарына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артық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шығындар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283950"/>
                  </a:ext>
                </a:extLst>
              </a:tr>
              <a:tr h="2865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Барлығы: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44 875 308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45 600 809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725 501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186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117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410678" y="590746"/>
            <a:ext cx="252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Кезеңнің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шығыстары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E900A21-6F11-E9EC-037C-3E3D1A4D7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24325"/>
              </p:ext>
            </p:extLst>
          </p:nvPr>
        </p:nvGraphicFramePr>
        <p:xfrm>
          <a:off x="539552" y="1091150"/>
          <a:ext cx="8064898" cy="3706002"/>
        </p:xfrm>
        <a:graphic>
          <a:graphicData uri="http://schemas.openxmlformats.org/drawingml/2006/table">
            <a:tbl>
              <a:tblPr/>
              <a:tblGrid>
                <a:gridCol w="680942">
                  <a:extLst>
                    <a:ext uri="{9D8B030D-6E8A-4147-A177-3AD203B41FA5}">
                      <a16:colId xmlns:a16="http://schemas.microsoft.com/office/drawing/2014/main" val="2215852286"/>
                    </a:ext>
                  </a:extLst>
                </a:gridCol>
                <a:gridCol w="2372654">
                  <a:extLst>
                    <a:ext uri="{9D8B030D-6E8A-4147-A177-3AD203B41FA5}">
                      <a16:colId xmlns:a16="http://schemas.microsoft.com/office/drawing/2014/main" val="3051651605"/>
                    </a:ext>
                  </a:extLst>
                </a:gridCol>
                <a:gridCol w="627742">
                  <a:extLst>
                    <a:ext uri="{9D8B030D-6E8A-4147-A177-3AD203B41FA5}">
                      <a16:colId xmlns:a16="http://schemas.microsoft.com/office/drawing/2014/main" val="3425668605"/>
                    </a:ext>
                  </a:extLst>
                </a:gridCol>
                <a:gridCol w="840537">
                  <a:extLst>
                    <a:ext uri="{9D8B030D-6E8A-4147-A177-3AD203B41FA5}">
                      <a16:colId xmlns:a16="http://schemas.microsoft.com/office/drawing/2014/main" val="4120990062"/>
                    </a:ext>
                  </a:extLst>
                </a:gridCol>
                <a:gridCol w="840537">
                  <a:extLst>
                    <a:ext uri="{9D8B030D-6E8A-4147-A177-3AD203B41FA5}">
                      <a16:colId xmlns:a16="http://schemas.microsoft.com/office/drawing/2014/main" val="3181287401"/>
                    </a:ext>
                  </a:extLst>
                </a:gridCol>
                <a:gridCol w="755420">
                  <a:extLst>
                    <a:ext uri="{9D8B030D-6E8A-4147-A177-3AD203B41FA5}">
                      <a16:colId xmlns:a16="http://schemas.microsoft.com/office/drawing/2014/main" val="1245001747"/>
                    </a:ext>
                  </a:extLst>
                </a:gridCol>
                <a:gridCol w="1947066">
                  <a:extLst>
                    <a:ext uri="{9D8B030D-6E8A-4147-A177-3AD203B41FA5}">
                      <a16:colId xmlns:a16="http://schemas.microsoft.com/office/drawing/2014/main" val="1944338315"/>
                    </a:ext>
                  </a:extLst>
                </a:gridCol>
              </a:tblGrid>
              <a:tr h="789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Өлшем  бірлігі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 2024 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 2024 ж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Ауытқу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Ескерту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98157"/>
                  </a:ext>
                </a:extLst>
              </a:tr>
              <a:tr h="3965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шығыстар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76075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Жұмыстар мен қызметтер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642 523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584 861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-57 662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5649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  шығындары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2 177 571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2 077 321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-100 250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71799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283365"/>
                  </a:ext>
                </a:extLst>
              </a:tr>
              <a:tr h="6411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Салықтар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358 878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167 942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Шарт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талаптарын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бұзғаны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үшін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айыппұлдар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өсімпұлдар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өсімпұлдар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есебінен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артық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шығыстар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49844"/>
                  </a:ext>
                </a:extLst>
              </a:tr>
              <a:tr h="366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 шығындар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-4 674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584142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Барлығы: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 тг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3 091 454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3 096 258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818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72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5292" y="263691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961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96" y="298391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92" y="6559609"/>
            <a:ext cx="8316416" cy="11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508" y="5963483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47664" y="290738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Жұмысшыларға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берілген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материалдық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көмектер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2FCC281-0B8D-D8BD-A50C-ABFC68CB5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91288"/>
              </p:ext>
            </p:extLst>
          </p:nvPr>
        </p:nvGraphicFramePr>
        <p:xfrm>
          <a:off x="197017" y="660073"/>
          <a:ext cx="8749966" cy="60522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94530">
                  <a:extLst>
                    <a:ext uri="{9D8B030D-6E8A-4147-A177-3AD203B41FA5}">
                      <a16:colId xmlns:a16="http://schemas.microsoft.com/office/drawing/2014/main" val="2940764725"/>
                    </a:ext>
                  </a:extLst>
                </a:gridCol>
                <a:gridCol w="4340493">
                  <a:extLst>
                    <a:ext uri="{9D8B030D-6E8A-4147-A177-3AD203B41FA5}">
                      <a16:colId xmlns:a16="http://schemas.microsoft.com/office/drawing/2014/main" val="186908504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6717271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88447704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49747029"/>
                    </a:ext>
                  </a:extLst>
                </a:gridCol>
                <a:gridCol w="1566671">
                  <a:extLst>
                    <a:ext uri="{9D8B030D-6E8A-4147-A177-3AD203B41FA5}">
                      <a16:colId xmlns:a16="http://schemas.microsoft.com/office/drawing/2014/main" val="3962348346"/>
                    </a:ext>
                  </a:extLst>
                </a:gridCol>
              </a:tblGrid>
              <a:tr h="1490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 ай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Ауытқу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Ескерту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6626"/>
                  </a:ext>
                </a:extLst>
              </a:tr>
              <a:tr h="366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272046"/>
                  </a:ext>
                </a:extLst>
              </a:tr>
              <a:tr h="2769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Балалы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1501133"/>
                  </a:ext>
                </a:extLst>
              </a:tr>
              <a:tr h="272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Туыстарының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қайтыс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9998833"/>
                  </a:ext>
                </a:extLst>
              </a:tr>
              <a:tr h="272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жасқа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7 692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7 692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4567485"/>
                  </a:ext>
                </a:extLst>
              </a:tr>
              <a:tr h="29090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жасқа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5073864"/>
                  </a:ext>
                </a:extLst>
              </a:tr>
              <a:tr h="2722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жасқа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964026"/>
                  </a:ext>
                </a:extLst>
              </a:tr>
              <a:tr h="362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қыркүйек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Білім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күніне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жұмыскердің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балалары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6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жастан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бастап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жыл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соңына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дейін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17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жасқа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дейін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жеткен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кезде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балаларға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мат.көмек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232 560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232 560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5145230"/>
                  </a:ext>
                </a:extLst>
              </a:tr>
              <a:tr h="267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шектеулі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қызметкерлерге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2534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240115"/>
                  </a:ext>
                </a:extLst>
              </a:tr>
              <a:tr h="272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 топ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мүгедек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күйеуі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немесе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әйелі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3 620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жоспар: 13 адам, нақты: 16 адам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7969578"/>
                  </a:ext>
                </a:extLst>
              </a:tr>
              <a:tr h="272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Мүмкіндігі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шектеулі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балаларға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20 881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1765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жоспар: 65 бала, нақты: 71 бала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381287"/>
                  </a:ext>
                </a:extLst>
              </a:tr>
              <a:tr h="3336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Отан қорғаушылар күніне орай 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-1 131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жоспар: 12 адам, нақты: 7 адам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1768898"/>
                  </a:ext>
                </a:extLst>
              </a:tr>
              <a:tr h="536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Қызметкерлерге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Ережеге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сәйкес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отаға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жұмсалған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шығыны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өтеу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13 800</a:t>
                      </a:r>
                      <a:endParaRPr lang="ru-KZ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15 862</a:t>
                      </a:r>
                      <a:endParaRPr lang="ru-KZ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2062</a:t>
                      </a:r>
                      <a:endParaRPr lang="ru-KZ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жыл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басынан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22 </a:t>
                      </a: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қызметкердің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отаға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жұмсалған</a:t>
                      </a: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шығындары өтелді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608144"/>
                  </a:ext>
                </a:extLst>
              </a:tr>
              <a:tr h="6684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Денсаулығы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қалпына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келгенше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немесе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мүгедектігі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анықталғанша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18 460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19 846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Жылдық медициналық тексерістің қорытындысы бойынша, қараша желтоқсан айларында адам қосылды.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8804863"/>
                  </a:ext>
                </a:extLst>
              </a:tr>
              <a:tr h="36445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наурыз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Халықаралық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әйелдер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мерекесіне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орай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сыйақы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4 705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4 705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7512304"/>
                  </a:ext>
                </a:extLst>
              </a:tr>
              <a:tr h="4047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Қызметкердің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қайтыс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1385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017655"/>
                  </a:ext>
                </a:extLst>
              </a:tr>
              <a:tr h="272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Жазатайым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оқиға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кезінде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қайтыс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болған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жұмысшының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отбасына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Жазатайым оқиға анықталмады</a:t>
                      </a:r>
                      <a:endParaRPr lang="ru-KZ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144483"/>
                  </a:ext>
                </a:extLst>
              </a:tr>
              <a:tr h="3625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Денсаулығының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кенеттен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нашарлауына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орнында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уақытында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қызметкердің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қайтыс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болуына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байланысты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Жазатайым оқиға анықталмады</a:t>
                      </a:r>
                      <a:endParaRPr lang="ru-KZ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800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78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2362200"/>
            <a:ext cx="883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750888"/>
            <a:r>
              <a:rPr lang="ru-RU" sz="2800" dirty="0">
                <a:solidFill>
                  <a:srgbClr val="002060"/>
                </a:solidFill>
                <a:latin typeface="Times New Roman" pitchFamily="18" charset="0"/>
              </a:rPr>
              <a:t>   </a:t>
            </a:r>
            <a:r>
              <a:rPr lang="be-B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Еңбекті қорғау,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 қауіпсіздік және экология бөлімінің есебі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491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4628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91" y="6576228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507" y="594873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5656" y="304628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Зейнеткерлерге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көмектер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3770A57-4E75-0849-0C3C-FE79D4147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32040"/>
              </p:ext>
            </p:extLst>
          </p:nvPr>
        </p:nvGraphicFramePr>
        <p:xfrm>
          <a:off x="323528" y="771940"/>
          <a:ext cx="8532440" cy="54541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4541">
                  <a:extLst>
                    <a:ext uri="{9D8B030D-6E8A-4147-A177-3AD203B41FA5}">
                      <a16:colId xmlns:a16="http://schemas.microsoft.com/office/drawing/2014/main" val="2372728310"/>
                    </a:ext>
                  </a:extLst>
                </a:gridCol>
                <a:gridCol w="4506584">
                  <a:extLst>
                    <a:ext uri="{9D8B030D-6E8A-4147-A177-3AD203B41FA5}">
                      <a16:colId xmlns:a16="http://schemas.microsoft.com/office/drawing/2014/main" val="3759014152"/>
                    </a:ext>
                  </a:extLst>
                </a:gridCol>
                <a:gridCol w="960420">
                  <a:extLst>
                    <a:ext uri="{9D8B030D-6E8A-4147-A177-3AD203B41FA5}">
                      <a16:colId xmlns:a16="http://schemas.microsoft.com/office/drawing/2014/main" val="2673456856"/>
                    </a:ext>
                  </a:extLst>
                </a:gridCol>
                <a:gridCol w="886542">
                  <a:extLst>
                    <a:ext uri="{9D8B030D-6E8A-4147-A177-3AD203B41FA5}">
                      <a16:colId xmlns:a16="http://schemas.microsoft.com/office/drawing/2014/main" val="1031898805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2053756391"/>
                    </a:ext>
                  </a:extLst>
                </a:gridCol>
                <a:gridCol w="1015569">
                  <a:extLst>
                    <a:ext uri="{9D8B030D-6E8A-4147-A177-3AD203B41FA5}">
                      <a16:colId xmlns:a16="http://schemas.microsoft.com/office/drawing/2014/main" val="3201250731"/>
                    </a:ext>
                  </a:extLst>
                </a:gridCol>
              </a:tblGrid>
              <a:tr h="590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12- ай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Ауытқу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Ескерту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60597"/>
                  </a:ext>
                </a:extLst>
              </a:tr>
              <a:tr h="375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92780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шыққан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уақыттағы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өтіліне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сыйақы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23 131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23 131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355753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Шипажай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демалыс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орындары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18 450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123 зейнеткер, нақты: 121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9289269"/>
                  </a:ext>
                </a:extLst>
              </a:tr>
              <a:tr h="468148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Халықаралық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аналар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мерекесіне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орай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сыйақы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1 231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18 зейнеткер, нақты: 15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1038995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4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Наурыз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мейрамы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10 420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10 009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127 зейнеткер, нақты: 122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7056765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Жеңіс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зейнеткер, нақты: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7674763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Мұнай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-газ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кешені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қызметкерлерінің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мерекесі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10 091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127 зейнеткер, нақты: 123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8409163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ҚР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Тәуелсіздік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10 174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127 зейнеткер, нақты: 124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33908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8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Халқаралық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қарттар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10 091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127 зейнеткер, нақты: 123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2195661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Мерей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жасқа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толғанда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60ж, (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әйелдер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70, 80, 90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1 026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10 зейнеткер, нақты: 3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3772479"/>
                  </a:ext>
                </a:extLst>
              </a:tr>
              <a:tr h="34005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Зейнеткердің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қабылдаған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еміне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жасатқан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отасына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қабылдаған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дәрі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дәрмегінің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ақшасын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өтеу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қарастырылған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сома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шеңберінде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1359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48 зейнеткер, нақты: 35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303582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Облыстық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қалалық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газеттерге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тегін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жазылу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127 зейнеткер, нақты:124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06918999"/>
                  </a:ext>
                </a:extLst>
              </a:tr>
              <a:tr h="393720">
                <a:tc>
                  <a:txBody>
                    <a:bodyPr/>
                    <a:lstStyle/>
                    <a:p>
                      <a:pPr algn="l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Зейнеткер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жолдасы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қайтыс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жағдайда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9 зейнеткер, нақты: 1 зейнеткер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04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970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1149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4801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84158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08820" y="291149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Ұжымдық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көмектер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26F5303-9A7D-7708-EC02-1F20B1A01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26196"/>
              </p:ext>
            </p:extLst>
          </p:nvPr>
        </p:nvGraphicFramePr>
        <p:xfrm>
          <a:off x="392578" y="662769"/>
          <a:ext cx="8136904" cy="56739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8725">
                  <a:extLst>
                    <a:ext uri="{9D8B030D-6E8A-4147-A177-3AD203B41FA5}">
                      <a16:colId xmlns:a16="http://schemas.microsoft.com/office/drawing/2014/main" val="809025051"/>
                    </a:ext>
                  </a:extLst>
                </a:gridCol>
                <a:gridCol w="2523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98817166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6827867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5023301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62128894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878738903"/>
                    </a:ext>
                  </a:extLst>
                </a:gridCol>
              </a:tblGrid>
              <a:tr h="444487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Өлшем</a:t>
                      </a:r>
                      <a:r>
                        <a:rPr lang="ru-RU" sz="1100" b="1" u="none" strike="noStrike" baseline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бірлік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Ауытқу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Ескерту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992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Кендірлі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демалыс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орнына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жолдама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19 016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-3401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390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адам, нақты: сұраныс бойынша 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адам барды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Кендірлі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Медикер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”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сауықтыру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орнына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жолдама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-15598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250 адам, нақты: 190 адам, жұмысшылардың сұранысы бойынша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486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Басқада сауықтыру орындарына жолдама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142 474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115 157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-27 317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511 адам, нақты: сұраныс бойынша 406 адам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54401"/>
                  </a:ext>
                </a:extLst>
              </a:tr>
              <a:tr h="322647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Балаларға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жазғы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демалыс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орындарына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жолдама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430 889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384 358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-46 531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1 088 бала, нақты: 971 бала 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806">
                <a:tc>
                  <a:txBody>
                    <a:bodyPr/>
                    <a:lstStyle/>
                    <a:p>
                      <a:pPr algn="l" fontAlgn="b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Жұмысшыларды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сүтпен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қамтамасыз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ету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0 647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17 965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134 850 литр, нақты: 115 224 литр (еңбекке уақытша жарамсыз қызметкерлердің көп болуына байланысты ауытқу) одан бөлек тендерден 73358 мың.тг ге түсіп ұтқан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284">
                <a:tc>
                  <a:txBody>
                    <a:bodyPr/>
                    <a:lstStyle/>
                    <a:p>
                      <a:pPr algn="l" fontAlgn="b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Медициналық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124 200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118 670 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Тендер қортындысы бойынша  Мердігер компания тендерден төмен бағамен ұтып алды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16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Жұмысшыларды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тамақпен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қамтамасыз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045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Құрғақ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тамақ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31 597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-603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7925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дана, нақты: 7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790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дана  (еңбекке уақытша жарамсыз қызметкерлердің көп болуына байланысты ауытқу)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5045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8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Ыстық тамақ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мың тг.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126 092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97 496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-28 595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2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032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тамақ, нақты: 2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2 448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 (еңбекке уақытша жарамсыз қызметкерлердің көп болуына байланысты ауытқу)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381138"/>
                  </a:ext>
                </a:extLst>
              </a:tr>
              <a:tr h="535045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Термостегі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ыстық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тамақ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мың</a:t>
                      </a: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тг</a:t>
                      </a: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1 319 322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1 318 747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-574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16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7580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тамақ, нақты: 16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7507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  (еңбекке уақытша жарамсыз қызметкерлердің көп болуына байланысты ауытқу)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10555"/>
                  </a:ext>
                </a:extLst>
              </a:tr>
              <a:tr h="535045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Мерекелік тамақ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мың</a:t>
                      </a: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тг</a:t>
                      </a:r>
                      <a:r>
                        <a:rPr kumimoji="0" lang="ru-RU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7 838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-5920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жоспар: 4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950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тамақ, нақты: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2821</a:t>
                      </a:r>
                      <a:r>
                        <a:rPr kumimoji="0" lang="kk-KZ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тамақ  (еңбекке уақытша жарамсыз қызметкерлердің көп болуына байланысты ауытқу)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1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513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0564" y="620688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Әлеуметтік-шаруашылық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жұмыстар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06ECFEE-B579-9754-5A4F-90FA3A495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23555"/>
              </p:ext>
            </p:extLst>
          </p:nvPr>
        </p:nvGraphicFramePr>
        <p:xfrm>
          <a:off x="445829" y="1242469"/>
          <a:ext cx="8280921" cy="31757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305511792"/>
                    </a:ext>
                  </a:extLst>
                </a:gridCol>
                <a:gridCol w="3312369">
                  <a:extLst>
                    <a:ext uri="{9D8B030D-6E8A-4147-A177-3AD203B41FA5}">
                      <a16:colId xmlns:a16="http://schemas.microsoft.com/office/drawing/2014/main" val="150860018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10671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16601511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24847387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002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659246994"/>
                    </a:ext>
                  </a:extLst>
                </a:gridCol>
              </a:tblGrid>
              <a:tr h="749430"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Өлшем</a:t>
                      </a:r>
                      <a:r>
                        <a:rPr lang="ru-RU" sz="105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бірлік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Ауытқуы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Ескерту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82938"/>
                  </a:ext>
                </a:extLst>
              </a:tr>
              <a:tr h="562072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Сантехникалық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қызметтер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3 229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2877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-352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Мердігер компания тендерден төмен бағамен ұтып алды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6644534"/>
                  </a:ext>
                </a:extLst>
              </a:tr>
              <a:tr h="596058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Дезинфекция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қызметі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1 700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-370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Мердігер компания тендерден төмен бағамен ұтып алды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102719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3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Салқындатқыш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жабдықтарын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монтаждау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жұмыстары</a:t>
                      </a:r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тг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7 544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lang="ru-RU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Мердігер компания тендерден төмен бағамен ұтып алды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758229"/>
                  </a:ext>
                </a:extLst>
              </a:tr>
              <a:tr h="620127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Көгалдандыру жұмыстары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1 510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1 200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Мердігер компания тендерден төмен бағамен ұтып алды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531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846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90564" y="484407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Өткізілетін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спорттық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корпоративтік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62D5242-49E8-321E-4311-ED7C8289E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29839"/>
              </p:ext>
            </p:extLst>
          </p:nvPr>
        </p:nvGraphicFramePr>
        <p:xfrm>
          <a:off x="395536" y="956522"/>
          <a:ext cx="8316416" cy="46353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3154">
                  <a:extLst>
                    <a:ext uri="{9D8B030D-6E8A-4147-A177-3AD203B41FA5}">
                      <a16:colId xmlns:a16="http://schemas.microsoft.com/office/drawing/2014/main" val="575782402"/>
                    </a:ext>
                  </a:extLst>
                </a:gridCol>
                <a:gridCol w="3488767">
                  <a:extLst>
                    <a:ext uri="{9D8B030D-6E8A-4147-A177-3AD203B41FA5}">
                      <a16:colId xmlns:a16="http://schemas.microsoft.com/office/drawing/2014/main" val="2673601338"/>
                    </a:ext>
                  </a:extLst>
                </a:gridCol>
                <a:gridCol w="1188639">
                  <a:extLst>
                    <a:ext uri="{9D8B030D-6E8A-4147-A177-3AD203B41FA5}">
                      <a16:colId xmlns:a16="http://schemas.microsoft.com/office/drawing/2014/main" val="118772477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05790229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98681921"/>
                    </a:ext>
                  </a:extLst>
                </a:gridCol>
                <a:gridCol w="1115616">
                  <a:extLst>
                    <a:ext uri="{9D8B030D-6E8A-4147-A177-3AD203B41FA5}">
                      <a16:colId xmlns:a16="http://schemas.microsoft.com/office/drawing/2014/main" val="3592472507"/>
                    </a:ext>
                  </a:extLst>
                </a:gridCol>
              </a:tblGrid>
              <a:tr h="3485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ж. 12- ай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Ауытқу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Ескерту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418754"/>
                  </a:ext>
                </a:extLst>
              </a:tr>
              <a:tr h="390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мың.тг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мың.тг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0434"/>
                  </a:ext>
                </a:extLst>
              </a:tr>
              <a:tr h="413177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мерекесіне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804021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"Наурыз"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мерекесіне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мәдени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442615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"Наурыз"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мерекесіне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780153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Балаларды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қорғау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мәдени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01986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Спартакиадаға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87365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Мұнайшылар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мәдени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57226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Мұнайшылар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548496"/>
                  </a:ext>
                </a:extLst>
              </a:tr>
              <a:tr h="43904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Зейнеткерлерге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құрмет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1 538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1 538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0592489"/>
                  </a:ext>
                </a:extLst>
              </a:tr>
              <a:tr h="43904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ҚР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Тәуелсіздік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күніне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-шара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2330324"/>
                  </a:ext>
                </a:extLst>
              </a:tr>
              <a:tr h="876938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Балаларға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ертеңгілік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5 012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-488</a:t>
                      </a:r>
                      <a:endParaRPr lang="ru-KZ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Бюджетте 2200 бала,</a:t>
                      </a:r>
                    </a:p>
                    <a:p>
                      <a:pPr algn="ctr" fontAlgn="b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 2005 бала барды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6594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665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5292" y="2636912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65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7" y="240158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99926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82552" y="240158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Жұмысшылардың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мәлімет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1328FBA-077D-9D76-009B-BDDEDC571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917"/>
              </p:ext>
            </p:extLst>
          </p:nvPr>
        </p:nvGraphicFramePr>
        <p:xfrm>
          <a:off x="413792" y="842454"/>
          <a:ext cx="8316416" cy="554222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4707">
                  <a:extLst>
                    <a:ext uri="{9D8B030D-6E8A-4147-A177-3AD203B41FA5}">
                      <a16:colId xmlns:a16="http://schemas.microsoft.com/office/drawing/2014/main" val="1396342710"/>
                    </a:ext>
                  </a:extLst>
                </a:gridCol>
                <a:gridCol w="4275815">
                  <a:extLst>
                    <a:ext uri="{9D8B030D-6E8A-4147-A177-3AD203B41FA5}">
                      <a16:colId xmlns:a16="http://schemas.microsoft.com/office/drawing/2014/main" val="1849049720"/>
                    </a:ext>
                  </a:extLst>
                </a:gridCol>
                <a:gridCol w="950532">
                  <a:extLst>
                    <a:ext uri="{9D8B030D-6E8A-4147-A177-3AD203B41FA5}">
                      <a16:colId xmlns:a16="http://schemas.microsoft.com/office/drawing/2014/main" val="3473585701"/>
                    </a:ext>
                  </a:extLst>
                </a:gridCol>
                <a:gridCol w="877415">
                  <a:extLst>
                    <a:ext uri="{9D8B030D-6E8A-4147-A177-3AD203B41FA5}">
                      <a16:colId xmlns:a16="http://schemas.microsoft.com/office/drawing/2014/main" val="3434829461"/>
                    </a:ext>
                  </a:extLst>
                </a:gridCol>
                <a:gridCol w="804297">
                  <a:extLst>
                    <a:ext uri="{9D8B030D-6E8A-4147-A177-3AD203B41FA5}">
                      <a16:colId xmlns:a16="http://schemas.microsoft.com/office/drawing/2014/main" val="1215978807"/>
                    </a:ext>
                  </a:extLst>
                </a:gridCol>
                <a:gridCol w="1023650">
                  <a:extLst>
                    <a:ext uri="{9D8B030D-6E8A-4147-A177-3AD203B41FA5}">
                      <a16:colId xmlns:a16="http://schemas.microsoft.com/office/drawing/2014/main" val="486343898"/>
                    </a:ext>
                  </a:extLst>
                </a:gridCol>
              </a:tblGrid>
              <a:tr h="407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Өлшем</a:t>
                      </a:r>
                      <a:r>
                        <a:rPr lang="kk-KZ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бірлік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         12-ай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         12-ай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Ауытку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2950"/>
                  </a:ext>
                </a:extLst>
              </a:tr>
              <a:tr h="2349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Өнеркәсіптік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қауіпсіздік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4510388"/>
                  </a:ext>
                </a:extLst>
              </a:tr>
              <a:tr h="299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Еңбекті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қорғау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қауіпсіздік</a:t>
                      </a:r>
                      <a:r>
                        <a:rPr lang="ru-RU" sz="10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427184"/>
                  </a:ext>
                </a:extLst>
              </a:tr>
              <a:tr h="1475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рт-техникалық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минимум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1165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523355"/>
                  </a:ext>
                </a:extLst>
              </a:tr>
              <a:tr h="394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қызметтері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қауіпсіздік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техникасы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персоналды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дамытудың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кешенді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бағдарламасы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2054732"/>
                  </a:ext>
                </a:extLst>
              </a:tr>
              <a:tr h="442798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кадрларды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даярлау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rtl="0" font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ИТҚ ӘҚБ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біліктілігін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арттыру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4833787"/>
                  </a:ext>
                </a:extLst>
              </a:tr>
              <a:tr h="19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kk-K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және қосалқы өндіріс ИТҚ)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4376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елісім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комиссиясы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9126630"/>
                  </a:ext>
                </a:extLst>
              </a:tr>
              <a:tr h="36854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(Медиатор)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 rtl="0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2711756"/>
                  </a:ext>
                </a:extLst>
              </a:tr>
              <a:tr h="198447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API Q2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спецификациясының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талаптарына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үйрету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4465677"/>
                  </a:ext>
                </a:extLst>
              </a:tr>
              <a:tr h="25754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 оқыту («Жас Маман» жас мамандарды даярлау).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56338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 «Ерікті өртке қарсы құрам» тақырыбы бойынша  оқыту.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9043376"/>
                  </a:ext>
                </a:extLst>
              </a:tr>
              <a:tr h="389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 оқыту (басшыларға арналған еңбек қауіпсіздігі мәдениеті бойынша стратегиялық сессия.)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3677632"/>
                  </a:ext>
                </a:extLst>
              </a:tr>
              <a:tr h="286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 оқыту қызметтері (инженерлер үшін корпоративтік оқыту)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9596287"/>
                  </a:ext>
                </a:extLst>
              </a:tr>
              <a:tr h="218356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Қызметкерлерін оқыту қызметтері Алғашқы медициналық көмек.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5758141"/>
                  </a:ext>
                </a:extLst>
              </a:tr>
              <a:tr h="389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Жұмыскерлерді «Газдың, мұнайдың және судың түсуі кезінде ұңғымаларды басқару және атқылау қауіпсіздігі» тақырыбында оқыту қызметтері.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6059688"/>
                  </a:ext>
                </a:extLst>
              </a:tr>
              <a:tr h="258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 оқыту қызметтері (Қауіпсіздіктің кешенді бағдарламасы).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5257996"/>
                  </a:ext>
                </a:extLst>
              </a:tr>
              <a:tr h="389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Жұмыскерлерді оқыту қызметтері (ЦА-320 сорғы қондырғысын пайдалану және жөндеу).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293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473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93" y="271629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831694" y="271629"/>
            <a:ext cx="55555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Тәртіптік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мәліметтер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774556-6423-45D9-938B-979E1883E3B4}"/>
              </a:ext>
            </a:extLst>
          </p:cNvPr>
          <p:cNvSpPr/>
          <p:nvPr/>
        </p:nvSpPr>
        <p:spPr>
          <a:xfrm>
            <a:off x="971600" y="3342413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Жалақысы сақталмайтын демалыс туралы мәліметтер 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E83F8B2-A606-C6B6-A54B-92A00C60C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560069"/>
              </p:ext>
            </p:extLst>
          </p:nvPr>
        </p:nvGraphicFramePr>
        <p:xfrm>
          <a:off x="448415" y="694451"/>
          <a:ext cx="8247169" cy="236764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8300">
                  <a:extLst>
                    <a:ext uri="{9D8B030D-6E8A-4147-A177-3AD203B41FA5}">
                      <a16:colId xmlns:a16="http://schemas.microsoft.com/office/drawing/2014/main" val="1963485018"/>
                    </a:ext>
                  </a:extLst>
                </a:gridCol>
                <a:gridCol w="3626612">
                  <a:extLst>
                    <a:ext uri="{9D8B030D-6E8A-4147-A177-3AD203B41FA5}">
                      <a16:colId xmlns:a16="http://schemas.microsoft.com/office/drawing/2014/main" val="3937538784"/>
                    </a:ext>
                  </a:extLst>
                </a:gridCol>
                <a:gridCol w="786017">
                  <a:extLst>
                    <a:ext uri="{9D8B030D-6E8A-4147-A177-3AD203B41FA5}">
                      <a16:colId xmlns:a16="http://schemas.microsoft.com/office/drawing/2014/main" val="2336715358"/>
                    </a:ext>
                  </a:extLst>
                </a:gridCol>
                <a:gridCol w="873951">
                  <a:extLst>
                    <a:ext uri="{9D8B030D-6E8A-4147-A177-3AD203B41FA5}">
                      <a16:colId xmlns:a16="http://schemas.microsoft.com/office/drawing/2014/main" val="151409971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706988855"/>
                    </a:ext>
                  </a:extLst>
                </a:gridCol>
                <a:gridCol w="905828">
                  <a:extLst>
                    <a:ext uri="{9D8B030D-6E8A-4147-A177-3AD203B41FA5}">
                      <a16:colId xmlns:a16="http://schemas.microsoft.com/office/drawing/2014/main" val="1443636545"/>
                    </a:ext>
                  </a:extLst>
                </a:gridCol>
                <a:gridCol w="822365">
                  <a:extLst>
                    <a:ext uri="{9D8B030D-6E8A-4147-A177-3AD203B41FA5}">
                      <a16:colId xmlns:a16="http://schemas.microsoft.com/office/drawing/2014/main" val="2859757773"/>
                    </a:ext>
                  </a:extLst>
                </a:gridCol>
              </a:tblGrid>
              <a:tr h="127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Тәртіптік-шараның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түрлері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Өлшем</a:t>
                      </a:r>
                      <a:r>
                        <a:rPr lang="kk-KZ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бірлік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Ескерту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Сөгіс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Қатаң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сөгіс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442523"/>
                  </a:ext>
                </a:extLst>
              </a:tr>
              <a:tr h="356298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Еңбекті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қорғау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техника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қауіпсіздігі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нормаларын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сақтамау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6669899"/>
                  </a:ext>
                </a:extLst>
              </a:tr>
              <a:tr h="345264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Лауазымдық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міндеттерін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тиісінше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орындамау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2607547"/>
                  </a:ext>
                </a:extLst>
              </a:tr>
              <a:tr h="280546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Еңбек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тәртібін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бұзу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209617"/>
                  </a:ext>
                </a:extLst>
              </a:tr>
              <a:tr h="336089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сағаттан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артық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жұмыс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орнында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себепсіз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болмауы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406978"/>
                  </a:ext>
                </a:extLst>
              </a:tr>
              <a:tr h="289414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9525" marT="9525" marB="0" anchor="ctr"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135014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D20F079-686A-F330-67A7-D2C979D42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69439"/>
              </p:ext>
            </p:extLst>
          </p:nvPr>
        </p:nvGraphicFramePr>
        <p:xfrm>
          <a:off x="448415" y="3786109"/>
          <a:ext cx="8230629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67440">
                  <a:extLst>
                    <a:ext uri="{9D8B030D-6E8A-4147-A177-3AD203B41FA5}">
                      <a16:colId xmlns:a16="http://schemas.microsoft.com/office/drawing/2014/main" val="527966791"/>
                    </a:ext>
                  </a:extLst>
                </a:gridCol>
                <a:gridCol w="2209104">
                  <a:extLst>
                    <a:ext uri="{9D8B030D-6E8A-4147-A177-3AD203B41FA5}">
                      <a16:colId xmlns:a16="http://schemas.microsoft.com/office/drawing/2014/main" val="3773961816"/>
                    </a:ext>
                  </a:extLst>
                </a:gridCol>
                <a:gridCol w="787277">
                  <a:extLst>
                    <a:ext uri="{9D8B030D-6E8A-4147-A177-3AD203B41FA5}">
                      <a16:colId xmlns:a16="http://schemas.microsoft.com/office/drawing/2014/main" val="1350574280"/>
                    </a:ext>
                  </a:extLst>
                </a:gridCol>
                <a:gridCol w="644136">
                  <a:extLst>
                    <a:ext uri="{9D8B030D-6E8A-4147-A177-3AD203B41FA5}">
                      <a16:colId xmlns:a16="http://schemas.microsoft.com/office/drawing/2014/main" val="3759359593"/>
                    </a:ext>
                  </a:extLst>
                </a:gridCol>
                <a:gridCol w="573937">
                  <a:extLst>
                    <a:ext uri="{9D8B030D-6E8A-4147-A177-3AD203B41FA5}">
                      <a16:colId xmlns:a16="http://schemas.microsoft.com/office/drawing/2014/main" val="2968654727"/>
                    </a:ext>
                  </a:extLst>
                </a:gridCol>
                <a:gridCol w="3648735">
                  <a:extLst>
                    <a:ext uri="{9D8B030D-6E8A-4147-A177-3AD203B41FA5}">
                      <a16:colId xmlns:a16="http://schemas.microsoft.com/office/drawing/2014/main" val="1855979489"/>
                    </a:ext>
                  </a:extLst>
                </a:gridCol>
              </a:tblGrid>
              <a:tr h="431512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 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Өлшем</a:t>
                      </a:r>
                      <a:r>
                        <a:rPr lang="kk-KZ" sz="12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бірлігі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Саны 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 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Ескерту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19471"/>
                  </a:ext>
                </a:extLst>
              </a:tr>
              <a:tr h="1427190">
                <a:tc>
                  <a:txBody>
                    <a:bodyPr/>
                    <a:lstStyle/>
                    <a:p>
                      <a:pPr algn="ctr"/>
                      <a:endParaRPr lang="kk-KZ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Жалақысы сақталмайтын демалыс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</a:t>
                      </a: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Жалақысы сақталмайтын демалысындағы жұмыскерлер</a:t>
                      </a: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Денсаулығына байланысты, №3 цехтың  3 дәрежелі бұрғышы көмекшісі  А.Досбергенов-60 к.к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Денсаулығына байланысты, №3 цехтың  5 дәрежелі бұрғышысы К.Машаков-68 к.к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3.Денсаулығына байланысты, №2 цехтың 3 дәрежелі бұрғышы көмекшісі  Б.Нурхожаев -41  к.к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4.Денсаулығына байланысты, №2 цехтың 3 дәрежелі бұрғышы көмекшісі  С.Коймыев - 365  к.к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5.Денсаулығына байланысты, №3 цехтың  4  дәрежелі бұрғышы көмекшісі  Н.Тулегенов – 30 к.к</a:t>
                      </a:r>
                    </a:p>
                  </a:txBody>
                  <a:tcPr marL="87630" marR="876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4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660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5" y="652534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639" y="5918919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498906"/>
            <a:ext cx="8408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орындарында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нәтиже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көрсеткен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тәртібін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жұмысшылар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254944F-A3AF-9959-05C8-D4D7F3D85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95119"/>
              </p:ext>
            </p:extLst>
          </p:nvPr>
        </p:nvGraphicFramePr>
        <p:xfrm>
          <a:off x="599349" y="1338427"/>
          <a:ext cx="8000524" cy="4580492"/>
        </p:xfrm>
        <a:graphic>
          <a:graphicData uri="http://schemas.openxmlformats.org/drawingml/2006/table">
            <a:tbl>
              <a:tblPr/>
              <a:tblGrid>
                <a:gridCol w="484269">
                  <a:extLst>
                    <a:ext uri="{9D8B030D-6E8A-4147-A177-3AD203B41FA5}">
                      <a16:colId xmlns:a16="http://schemas.microsoft.com/office/drawing/2014/main" val="1434558981"/>
                    </a:ext>
                  </a:extLst>
                </a:gridCol>
                <a:gridCol w="1674763">
                  <a:extLst>
                    <a:ext uri="{9D8B030D-6E8A-4147-A177-3AD203B41FA5}">
                      <a16:colId xmlns:a16="http://schemas.microsoft.com/office/drawing/2014/main" val="2768950899"/>
                    </a:ext>
                  </a:extLst>
                </a:gridCol>
                <a:gridCol w="1947164">
                  <a:extLst>
                    <a:ext uri="{9D8B030D-6E8A-4147-A177-3AD203B41FA5}">
                      <a16:colId xmlns:a16="http://schemas.microsoft.com/office/drawing/2014/main" val="480014366"/>
                    </a:ext>
                  </a:extLst>
                </a:gridCol>
                <a:gridCol w="1947164">
                  <a:extLst>
                    <a:ext uri="{9D8B030D-6E8A-4147-A177-3AD203B41FA5}">
                      <a16:colId xmlns:a16="http://schemas.microsoft.com/office/drawing/2014/main" val="1257744763"/>
                    </a:ext>
                  </a:extLst>
                </a:gridCol>
                <a:gridCol w="1947164">
                  <a:extLst>
                    <a:ext uri="{9D8B030D-6E8A-4147-A177-3AD203B41FA5}">
                      <a16:colId xmlns:a16="http://schemas.microsoft.com/office/drawing/2014/main" val="3647340060"/>
                    </a:ext>
                  </a:extLst>
                </a:gridCol>
              </a:tblGrid>
              <a:tr h="530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Орындар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2024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жылдың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ІІ-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ші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жарты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жылдық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қорытындысы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2024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жылдың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12 ай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қорытындысы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6195"/>
                  </a:ext>
                </a:extLst>
              </a:tr>
              <a:tr h="4931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Үздік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күрделі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жөндеу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орын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- 10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- 300 АЕК     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Х.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Сагыев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- 10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- 335 АЕК     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Х.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Сагыев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795502"/>
                  </a:ext>
                </a:extLst>
              </a:tr>
              <a:tr h="493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орын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- 6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- 200 АЕК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Турганбаев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- 235 АЕК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А.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Джумалиев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515279"/>
                  </a:ext>
                </a:extLst>
              </a:tr>
              <a:tr h="493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орын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- 2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- 100 АЕК   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Минбаев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- 42 КЖ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бригадасы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- 135 АЕК                                         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К.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Рискелдиев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834713"/>
                  </a:ext>
                </a:extLst>
              </a:tr>
              <a:tr h="1767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Үздік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ауысым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ӨзенМұнайСервис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 ЖШС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 КЖ бригада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бұрғышы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ауысымы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Кенганов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337555"/>
                  </a:ext>
                </a:extLst>
              </a:tr>
              <a:tr h="1767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- 40 КЖ бригада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бұрғышы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ауысымы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Акмолдаев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217446"/>
                  </a:ext>
                </a:extLst>
              </a:tr>
              <a:tr h="1767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- 40 КЖ бригада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бұрғышы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ауысымы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Д. Толегенов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720055"/>
                  </a:ext>
                </a:extLst>
              </a:tr>
              <a:tr h="1767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ӨМС - 40 КЖ бригада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бұрғышы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ауысымы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Ж.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Кутмурадов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13758"/>
                  </a:ext>
                </a:extLst>
              </a:tr>
              <a:tr h="2777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Серіктестік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жұмысшыларын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марапаттау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ынталандыру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249727"/>
                  </a:ext>
                </a:extLst>
              </a:tr>
              <a:tr h="3955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– Наурыз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Халықаралық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әйелдер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күні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төс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белгілер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алғыс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хаттар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құрмет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грамоталар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276655"/>
                  </a:ext>
                </a:extLst>
              </a:tr>
              <a:tr h="353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22- Наурыз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мейрамы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алғыс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хаттар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құрмет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грамоталар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743588"/>
                  </a:ext>
                </a:extLst>
              </a:tr>
              <a:tr h="4039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Мұнай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-газ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кешені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қызметкерлер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күні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мейрамы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алғыс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хаттар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құрмет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грамоталар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746697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Бұрғышылар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күніне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орай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алғыс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хаттар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құрмет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грамоталар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8416" marR="8416" marT="84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адамдар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саны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8416" marR="8416" marT="84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254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98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69" y="12683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583601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680" y="5973211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221C85-EDF6-410B-8976-FD42EDD24944}"/>
              </a:ext>
            </a:extLst>
          </p:cNvPr>
          <p:cNvSpPr/>
          <p:nvPr/>
        </p:nvSpPr>
        <p:spPr>
          <a:xfrm>
            <a:off x="211078" y="109087"/>
            <a:ext cx="8388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Сыйақы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56C3F30-2C59-E96F-2B24-68FC9FA9A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386238"/>
              </p:ext>
            </p:extLst>
          </p:nvPr>
        </p:nvGraphicFramePr>
        <p:xfrm>
          <a:off x="393569" y="487330"/>
          <a:ext cx="8316418" cy="5839750"/>
        </p:xfrm>
        <a:graphic>
          <a:graphicData uri="http://schemas.openxmlformats.org/drawingml/2006/table">
            <a:tbl>
              <a:tblPr/>
              <a:tblGrid>
                <a:gridCol w="576062">
                  <a:extLst>
                    <a:ext uri="{9D8B030D-6E8A-4147-A177-3AD203B41FA5}">
                      <a16:colId xmlns:a16="http://schemas.microsoft.com/office/drawing/2014/main" val="894469370"/>
                    </a:ext>
                  </a:extLst>
                </a:gridCol>
                <a:gridCol w="368679">
                  <a:extLst>
                    <a:ext uri="{9D8B030D-6E8A-4147-A177-3AD203B41FA5}">
                      <a16:colId xmlns:a16="http://schemas.microsoft.com/office/drawing/2014/main" val="317661865"/>
                    </a:ext>
                  </a:extLst>
                </a:gridCol>
                <a:gridCol w="821848">
                  <a:extLst>
                    <a:ext uri="{9D8B030D-6E8A-4147-A177-3AD203B41FA5}">
                      <a16:colId xmlns:a16="http://schemas.microsoft.com/office/drawing/2014/main" val="2037293853"/>
                    </a:ext>
                  </a:extLst>
                </a:gridCol>
                <a:gridCol w="823769">
                  <a:extLst>
                    <a:ext uri="{9D8B030D-6E8A-4147-A177-3AD203B41FA5}">
                      <a16:colId xmlns:a16="http://schemas.microsoft.com/office/drawing/2014/main" val="2334732089"/>
                    </a:ext>
                  </a:extLst>
                </a:gridCol>
                <a:gridCol w="362919">
                  <a:extLst>
                    <a:ext uri="{9D8B030D-6E8A-4147-A177-3AD203B41FA5}">
                      <a16:colId xmlns:a16="http://schemas.microsoft.com/office/drawing/2014/main" val="3993195447"/>
                    </a:ext>
                  </a:extLst>
                </a:gridCol>
                <a:gridCol w="399404">
                  <a:extLst>
                    <a:ext uri="{9D8B030D-6E8A-4147-A177-3AD203B41FA5}">
                      <a16:colId xmlns:a16="http://schemas.microsoft.com/office/drawing/2014/main" val="3017539922"/>
                    </a:ext>
                  </a:extLst>
                </a:gridCol>
                <a:gridCol w="399404">
                  <a:extLst>
                    <a:ext uri="{9D8B030D-6E8A-4147-A177-3AD203B41FA5}">
                      <a16:colId xmlns:a16="http://schemas.microsoft.com/office/drawing/2014/main" val="3648258977"/>
                    </a:ext>
                  </a:extLst>
                </a:gridCol>
                <a:gridCol w="399404">
                  <a:extLst>
                    <a:ext uri="{9D8B030D-6E8A-4147-A177-3AD203B41FA5}">
                      <a16:colId xmlns:a16="http://schemas.microsoft.com/office/drawing/2014/main" val="2764552330"/>
                    </a:ext>
                  </a:extLst>
                </a:gridCol>
                <a:gridCol w="399404">
                  <a:extLst>
                    <a:ext uri="{9D8B030D-6E8A-4147-A177-3AD203B41FA5}">
                      <a16:colId xmlns:a16="http://schemas.microsoft.com/office/drawing/2014/main" val="910943758"/>
                    </a:ext>
                  </a:extLst>
                </a:gridCol>
                <a:gridCol w="399404">
                  <a:extLst>
                    <a:ext uri="{9D8B030D-6E8A-4147-A177-3AD203B41FA5}">
                      <a16:colId xmlns:a16="http://schemas.microsoft.com/office/drawing/2014/main" val="3800118050"/>
                    </a:ext>
                  </a:extLst>
                </a:gridCol>
                <a:gridCol w="368679">
                  <a:extLst>
                    <a:ext uri="{9D8B030D-6E8A-4147-A177-3AD203B41FA5}">
                      <a16:colId xmlns:a16="http://schemas.microsoft.com/office/drawing/2014/main" val="808955192"/>
                    </a:ext>
                  </a:extLst>
                </a:gridCol>
                <a:gridCol w="368679">
                  <a:extLst>
                    <a:ext uri="{9D8B030D-6E8A-4147-A177-3AD203B41FA5}">
                      <a16:colId xmlns:a16="http://schemas.microsoft.com/office/drawing/2014/main" val="2494798875"/>
                    </a:ext>
                  </a:extLst>
                </a:gridCol>
                <a:gridCol w="501174">
                  <a:extLst>
                    <a:ext uri="{9D8B030D-6E8A-4147-A177-3AD203B41FA5}">
                      <a16:colId xmlns:a16="http://schemas.microsoft.com/office/drawing/2014/main" val="3635680986"/>
                    </a:ext>
                  </a:extLst>
                </a:gridCol>
                <a:gridCol w="468530">
                  <a:extLst>
                    <a:ext uri="{9D8B030D-6E8A-4147-A177-3AD203B41FA5}">
                      <a16:colId xmlns:a16="http://schemas.microsoft.com/office/drawing/2014/main" val="3353553215"/>
                    </a:ext>
                  </a:extLst>
                </a:gridCol>
                <a:gridCol w="468530">
                  <a:extLst>
                    <a:ext uri="{9D8B030D-6E8A-4147-A177-3AD203B41FA5}">
                      <a16:colId xmlns:a16="http://schemas.microsoft.com/office/drawing/2014/main" val="2625699581"/>
                    </a:ext>
                  </a:extLst>
                </a:gridCol>
                <a:gridCol w="560701">
                  <a:extLst>
                    <a:ext uri="{9D8B030D-6E8A-4147-A177-3AD203B41FA5}">
                      <a16:colId xmlns:a16="http://schemas.microsoft.com/office/drawing/2014/main" val="1099604866"/>
                    </a:ext>
                  </a:extLst>
                </a:gridCol>
                <a:gridCol w="629828">
                  <a:extLst>
                    <a:ext uri="{9D8B030D-6E8A-4147-A177-3AD203B41FA5}">
                      <a16:colId xmlns:a16="http://schemas.microsoft.com/office/drawing/2014/main" val="3375504753"/>
                    </a:ext>
                  </a:extLst>
                </a:gridCol>
              </a:tblGrid>
              <a:tr h="350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Р/с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 № 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 </a:t>
                      </a:r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шебері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Қаңтар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Ақпан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Наурыз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Сәуір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Мамыр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Маусым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Шілде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Тамыз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Қыркүйек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Қазан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Қараша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Желтоқсан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Орташа</a:t>
                      </a:r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есебі</a:t>
                      </a:r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 12 ай </a:t>
                      </a:r>
                      <a:r>
                        <a:rPr lang="ru-RU" sz="7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249156"/>
                  </a:ext>
                </a:extLst>
              </a:tr>
              <a:tr h="1167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- № 1 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Ізімбергенов Б.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29,5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522739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Мыңбаев М.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87534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Баймағанбетов Ә.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6988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Жұмалиев А.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761155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Досжанов Х.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705676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Бекмембетов А.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9522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Толепов К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598327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Оразалиев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Ж.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76623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Төлегенов М.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47091"/>
                  </a:ext>
                </a:extLst>
              </a:tr>
              <a:tr h="1167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- № 2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Курашов Г.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734249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Калавов Б.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40579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Турумбаев Н.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27,2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2790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Бисенов Н.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10298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Абылғазиев Қ.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02273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Мурабеков С.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23107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Акимов П.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79141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Абдуллаев Д.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69489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Хангереев Д.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329818"/>
                  </a:ext>
                </a:extLst>
              </a:tr>
              <a:tr h="1167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- № 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Сеидов О.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939091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Бекжанов Т.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368789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Ниетбаев М.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2331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Дикаев А.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32,6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461328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Бисенов Ж.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25,2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09125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Дауылбаев Е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26088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Конкиев Ғ.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90928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ОМС-29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Батышов Ә.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002974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Джоламанов Д.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71962"/>
                  </a:ext>
                </a:extLst>
              </a:tr>
              <a:tr h="1167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- № 4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Нуржубаев А.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159431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Құлатаев Қ.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75127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Ходжа-Ахметов Т.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176651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Зейін С.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47167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Құлқаев Е.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57917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Рыскелдиев К.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042767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Конкиев Е.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953119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Утебергенов А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023469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ОМС-45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Ақжігітов Ж.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450548"/>
                  </a:ext>
                </a:extLst>
              </a:tr>
              <a:tr h="11679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ЦЕХ - № 5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Сагыев Х.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60305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Айсабаев Б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954891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Нұрмұханов Н.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874795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Усербаев Е.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7118330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Бажиков Е.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388062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Алтанов Қ.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717174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Нұрбергенов Б.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849053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Жаңатаев О.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32804"/>
                  </a:ext>
                </a:extLst>
              </a:tr>
              <a:tr h="116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ОМС-36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Баймағанбетов Р.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815464"/>
                  </a:ext>
                </a:extLst>
              </a:tr>
              <a:tr h="11679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ИТҚ, ӘБҚ, ӨҚБ, Автотізбек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335372"/>
                  </a:ext>
                </a:extLst>
              </a:tr>
              <a:tr h="11679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Жұмысшылар ӨҚБ, Автотізбек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4310" marR="4310" marT="4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735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306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2362200"/>
            <a:ext cx="8839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750888"/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  </a:t>
            </a: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9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08" y="405102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66236" y="3205322"/>
            <a:ext cx="7810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ортаны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шараларының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орындалысы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6235" y="469375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Тұрақты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әрекеттегі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комиссия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тексергендегі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анықталған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кемшіліктер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AE99B5B6-2DB0-E475-F24F-C71DBD795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563537"/>
              </p:ext>
            </p:extLst>
          </p:nvPr>
        </p:nvGraphicFramePr>
        <p:xfrm>
          <a:off x="251520" y="999262"/>
          <a:ext cx="4896544" cy="2141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06291401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6002711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9366954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67715074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43373927"/>
                    </a:ext>
                  </a:extLst>
                </a:gridCol>
              </a:tblGrid>
              <a:tr h="4094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Атауы</a:t>
                      </a:r>
                      <a:endParaRPr lang="ru-RU" sz="1200" b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Кемшіліктер</a:t>
                      </a:r>
                      <a:endParaRPr lang="ru-RU" sz="1200" b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Орындалғаны</a:t>
                      </a:r>
                      <a:endParaRPr lang="ru-RU" sz="1200" b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Ауытқу</a:t>
                      </a:r>
                      <a:endParaRPr lang="ru-RU" sz="1200" b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Ескерту</a:t>
                      </a:r>
                      <a:endParaRPr lang="ru-RU" sz="1200" b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58460"/>
                  </a:ext>
                </a:extLst>
              </a:tr>
              <a:tr h="424881">
                <a:tc>
                  <a:txBody>
                    <a:bodyPr/>
                    <a:lstStyle/>
                    <a:p>
                      <a:pPr marL="88900" indent="0" algn="l" fontAlgn="b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Өнеркәсіптік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қауіпсіздік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-372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ТӘК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желтоқсан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айының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соңында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аяқталды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кемшіліктерді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жою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жұмыстары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іс-шарадағы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уақытқа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орындалуда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9801275"/>
                  </a:ext>
                </a:extLst>
              </a:tr>
              <a:tr h="416803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ru-RU" sz="12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Өрт</a:t>
                      </a: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қауіпсіздігі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885231"/>
                  </a:ext>
                </a:extLst>
              </a:tr>
              <a:tr h="458499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ru-RU" sz="12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Қоршаған</a:t>
                      </a: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ортаны</a:t>
                      </a: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қорғау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6257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88900" indent="0" algn="l" defTabSz="914400" rtl="0" eaLnBrk="1" fontAlgn="b" latinLnBrk="0" hangingPunct="1"/>
                      <a:r>
                        <a:rPr lang="kk-KZ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Барлығы: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8361556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29E6745-3200-8551-F0E0-50DF442686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59440"/>
              </p:ext>
            </p:extLst>
          </p:nvPr>
        </p:nvGraphicFramePr>
        <p:xfrm>
          <a:off x="5148064" y="999262"/>
          <a:ext cx="3816424" cy="2141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4DB009D-8756-9F3B-AFA0-044C0A18E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670683"/>
              </p:ext>
            </p:extLst>
          </p:nvPr>
        </p:nvGraphicFramePr>
        <p:xfrm>
          <a:off x="251520" y="3705836"/>
          <a:ext cx="8622705" cy="24076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3300">
                  <a:extLst>
                    <a:ext uri="{9D8B030D-6E8A-4147-A177-3AD203B41FA5}">
                      <a16:colId xmlns:a16="http://schemas.microsoft.com/office/drawing/2014/main" val="2604999387"/>
                    </a:ext>
                  </a:extLst>
                </a:gridCol>
                <a:gridCol w="3226541">
                  <a:extLst>
                    <a:ext uri="{9D8B030D-6E8A-4147-A177-3AD203B41FA5}">
                      <a16:colId xmlns:a16="http://schemas.microsoft.com/office/drawing/2014/main" val="3980833468"/>
                    </a:ext>
                  </a:extLst>
                </a:gridCol>
                <a:gridCol w="827599">
                  <a:extLst>
                    <a:ext uri="{9D8B030D-6E8A-4147-A177-3AD203B41FA5}">
                      <a16:colId xmlns:a16="http://schemas.microsoft.com/office/drawing/2014/main" val="3821675257"/>
                    </a:ext>
                  </a:extLst>
                </a:gridCol>
                <a:gridCol w="1396041">
                  <a:extLst>
                    <a:ext uri="{9D8B030D-6E8A-4147-A177-3AD203B41FA5}">
                      <a16:colId xmlns:a16="http://schemas.microsoft.com/office/drawing/2014/main" val="1216362075"/>
                    </a:ext>
                  </a:extLst>
                </a:gridCol>
                <a:gridCol w="1343880">
                  <a:extLst>
                    <a:ext uri="{9D8B030D-6E8A-4147-A177-3AD203B41FA5}">
                      <a16:colId xmlns:a16="http://schemas.microsoft.com/office/drawing/2014/main" val="2052626329"/>
                    </a:ext>
                  </a:extLst>
                </a:gridCol>
                <a:gridCol w="1455344">
                  <a:extLst>
                    <a:ext uri="{9D8B030D-6E8A-4147-A177-3AD203B41FA5}">
                      <a16:colId xmlns:a16="http://schemas.microsoft.com/office/drawing/2014/main" val="362734426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Өлшем бірлігі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2024 ж.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2024 ж.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Ауытқу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52547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Еңбекті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қорғау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өрт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өнеркәсіптік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қауіпсіздік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шаралар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216</a:t>
                      </a:r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791,18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212 050,86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r>
                        <a:rPr lang="kk-KZ" sz="1050" b="0" i="0" u="none" strike="noStrike" kern="1200" baseline="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4 740,32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649769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Жеке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қорғаныс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құралдары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шығындар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368 712,9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247 930,73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- 120 782,17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995931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Қоршаған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ортаны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қорғау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шаралар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48 372,53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45 812,48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0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05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2 560,05</a:t>
                      </a:r>
                      <a:endParaRPr lang="ru-RU" sz="105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7690944"/>
                  </a:ext>
                </a:extLst>
              </a:tr>
              <a:tr h="319447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мың тг.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633 876,61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505 794,07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-128 082,54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63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01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27784" y="526409"/>
            <a:ext cx="4424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Жазатайым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оқиғалар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6EFA205-DD69-8973-EFA4-3365158D7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18510"/>
              </p:ext>
            </p:extLst>
          </p:nvPr>
        </p:nvGraphicFramePr>
        <p:xfrm>
          <a:off x="323528" y="1059296"/>
          <a:ext cx="8532441" cy="171760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94221">
                  <a:extLst>
                    <a:ext uri="{9D8B030D-6E8A-4147-A177-3AD203B41FA5}">
                      <a16:colId xmlns:a16="http://schemas.microsoft.com/office/drawing/2014/main" val="2988426305"/>
                    </a:ext>
                  </a:extLst>
                </a:gridCol>
                <a:gridCol w="1221875">
                  <a:extLst>
                    <a:ext uri="{9D8B030D-6E8A-4147-A177-3AD203B41FA5}">
                      <a16:colId xmlns:a16="http://schemas.microsoft.com/office/drawing/2014/main" val="119947209"/>
                    </a:ext>
                  </a:extLst>
                </a:gridCol>
                <a:gridCol w="837679">
                  <a:extLst>
                    <a:ext uri="{9D8B030D-6E8A-4147-A177-3AD203B41FA5}">
                      <a16:colId xmlns:a16="http://schemas.microsoft.com/office/drawing/2014/main" val="2811709891"/>
                    </a:ext>
                  </a:extLst>
                </a:gridCol>
                <a:gridCol w="735556">
                  <a:extLst>
                    <a:ext uri="{9D8B030D-6E8A-4147-A177-3AD203B41FA5}">
                      <a16:colId xmlns:a16="http://schemas.microsoft.com/office/drawing/2014/main" val="3752958336"/>
                    </a:ext>
                  </a:extLst>
                </a:gridCol>
                <a:gridCol w="514888">
                  <a:extLst>
                    <a:ext uri="{9D8B030D-6E8A-4147-A177-3AD203B41FA5}">
                      <a16:colId xmlns:a16="http://schemas.microsoft.com/office/drawing/2014/main" val="1292322584"/>
                    </a:ext>
                  </a:extLst>
                </a:gridCol>
                <a:gridCol w="735556">
                  <a:extLst>
                    <a:ext uri="{9D8B030D-6E8A-4147-A177-3AD203B41FA5}">
                      <a16:colId xmlns:a16="http://schemas.microsoft.com/office/drawing/2014/main" val="3432452786"/>
                    </a:ext>
                  </a:extLst>
                </a:gridCol>
                <a:gridCol w="662000">
                  <a:extLst>
                    <a:ext uri="{9D8B030D-6E8A-4147-A177-3AD203B41FA5}">
                      <a16:colId xmlns:a16="http://schemas.microsoft.com/office/drawing/2014/main" val="2567280467"/>
                    </a:ext>
                  </a:extLst>
                </a:gridCol>
                <a:gridCol w="735556">
                  <a:extLst>
                    <a:ext uri="{9D8B030D-6E8A-4147-A177-3AD203B41FA5}">
                      <a16:colId xmlns:a16="http://schemas.microsoft.com/office/drawing/2014/main" val="3941551701"/>
                    </a:ext>
                  </a:extLst>
                </a:gridCol>
                <a:gridCol w="2795110">
                  <a:extLst>
                    <a:ext uri="{9D8B030D-6E8A-4147-A177-3AD203B41FA5}">
                      <a16:colId xmlns:a16="http://schemas.microsoft.com/office/drawing/2014/main" val="3782717752"/>
                    </a:ext>
                  </a:extLst>
                </a:gridCol>
              </a:tblGrid>
              <a:tr h="87186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Мамандығы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Мамандық бойынша жұмыс стажы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Жасы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Жазатайым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оқиға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болған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Ауырлық дәрежесі</a:t>
                      </a:r>
                      <a:endParaRPr lang="ru-RU" sz="10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Қазіргі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жағдайы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Себептері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182309"/>
                  </a:ext>
                </a:extLst>
              </a:tr>
              <a:tr h="845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Жазатайым оқиға орын алған жоқ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823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24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1390" y="28237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Өндірістік-экономикалық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9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0903" y="692696"/>
            <a:ext cx="4433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Өндірістік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бағдарламаның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орындалысы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359F215-A097-47E5-5AF5-23FF157A5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44570"/>
              </p:ext>
            </p:extLst>
          </p:nvPr>
        </p:nvGraphicFramePr>
        <p:xfrm>
          <a:off x="580226" y="1285787"/>
          <a:ext cx="7983547" cy="258621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6446">
                  <a:extLst>
                    <a:ext uri="{9D8B030D-6E8A-4147-A177-3AD203B41FA5}">
                      <a16:colId xmlns:a16="http://schemas.microsoft.com/office/drawing/2014/main" val="2922178687"/>
                    </a:ext>
                  </a:extLst>
                </a:gridCol>
                <a:gridCol w="2577623">
                  <a:extLst>
                    <a:ext uri="{9D8B030D-6E8A-4147-A177-3AD203B41FA5}">
                      <a16:colId xmlns:a16="http://schemas.microsoft.com/office/drawing/2014/main" val="3259835554"/>
                    </a:ext>
                  </a:extLst>
                </a:gridCol>
                <a:gridCol w="1579826">
                  <a:extLst>
                    <a:ext uri="{9D8B030D-6E8A-4147-A177-3AD203B41FA5}">
                      <a16:colId xmlns:a16="http://schemas.microsoft.com/office/drawing/2014/main" val="3439083369"/>
                    </a:ext>
                  </a:extLst>
                </a:gridCol>
                <a:gridCol w="1579826">
                  <a:extLst>
                    <a:ext uri="{9D8B030D-6E8A-4147-A177-3AD203B41FA5}">
                      <a16:colId xmlns:a16="http://schemas.microsoft.com/office/drawing/2014/main" val="1010511962"/>
                    </a:ext>
                  </a:extLst>
                </a:gridCol>
                <a:gridCol w="1579826">
                  <a:extLst>
                    <a:ext uri="{9D8B030D-6E8A-4147-A177-3AD203B41FA5}">
                      <a16:colId xmlns:a16="http://schemas.microsoft.com/office/drawing/2014/main" val="190702202"/>
                    </a:ext>
                  </a:extLst>
                </a:gridCol>
              </a:tblGrid>
              <a:tr h="3432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Өлшем бірлігі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182188"/>
                  </a:ext>
                </a:extLst>
              </a:tr>
              <a:tr h="406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   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63940"/>
                  </a:ext>
                </a:extLst>
              </a:tr>
              <a:tr h="414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КЖ бригада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90728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ІУН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бр/сағат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30495"/>
                  </a:ext>
                </a:extLst>
              </a:tr>
              <a:tr h="343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бригада/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сағаттың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құны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бр.сағат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149 349,90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149 349,90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2669326"/>
                  </a:ext>
                </a:extLst>
              </a:tr>
              <a:tr h="343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Күрделенген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күрделі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жөндеу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жұмыстары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 саны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843303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F7C07D-37D4-81CA-ED4E-8BCE460DEF4D}"/>
              </a:ext>
            </a:extLst>
          </p:cNvPr>
          <p:cNvSpPr/>
          <p:nvPr/>
        </p:nvSpPr>
        <p:spPr>
          <a:xfrm>
            <a:off x="597988" y="3884296"/>
            <a:ext cx="79835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660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скважинада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жоспарланған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жөндеуден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өткізілгені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734 скважина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скважинаға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күрделенген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жүргізіліп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тапсырылды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Серіктестік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бригадаларының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күшімен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жөндеуден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өткізді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550 скважина, 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мұнай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өндіру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скважиналары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168 скважина, 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қабатқа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айдау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скважиналары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16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скважина,  газ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скважиналары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734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скважинаның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17 скважина "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колоннасының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ақауын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114мм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муфтасыз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колонна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түсіру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түрімен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32 скважина "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колоннасының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ақауын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пакер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түсіру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түрімен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тапсырылды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32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13384" y="519095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Скважиналарды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жөндеудің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талдауы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ED3ECB1-0BB8-6CDD-ECB9-69792A51D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80377"/>
              </p:ext>
            </p:extLst>
          </p:nvPr>
        </p:nvGraphicFramePr>
        <p:xfrm>
          <a:off x="539552" y="1027227"/>
          <a:ext cx="8064897" cy="20959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3538">
                  <a:extLst>
                    <a:ext uri="{9D8B030D-6E8A-4147-A177-3AD203B41FA5}">
                      <a16:colId xmlns:a16="http://schemas.microsoft.com/office/drawing/2014/main" val="697338617"/>
                    </a:ext>
                  </a:extLst>
                </a:gridCol>
                <a:gridCol w="2950838">
                  <a:extLst>
                    <a:ext uri="{9D8B030D-6E8A-4147-A177-3AD203B41FA5}">
                      <a16:colId xmlns:a16="http://schemas.microsoft.com/office/drawing/2014/main" val="213581411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9338113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73541420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1871564199"/>
                    </a:ext>
                  </a:extLst>
                </a:gridCol>
              </a:tblGrid>
              <a:tr h="27529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Жылдар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СКЖ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орындалысы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12839"/>
                  </a:ext>
                </a:extLst>
              </a:tr>
              <a:tr h="399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2022ж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2023ж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2024ж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41527"/>
                  </a:ext>
                </a:extLst>
              </a:tr>
              <a:tr h="342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Жоспар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1862797"/>
                  </a:ext>
                </a:extLst>
              </a:tr>
              <a:tr h="359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Нақты, скв/жөндеу түрі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1464268"/>
                  </a:ext>
                </a:extLst>
              </a:tr>
              <a:tr h="359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Бригада саны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947238"/>
                  </a:ext>
                </a:extLst>
              </a:tr>
              <a:tr h="359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бригаданың 1 айдағы орташа өнімділігі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837640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50A084C-CC3D-06E9-5EA8-30A8260457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502898"/>
              </p:ext>
            </p:extLst>
          </p:nvPr>
        </p:nvGraphicFramePr>
        <p:xfrm>
          <a:off x="539552" y="3544039"/>
          <a:ext cx="8064897" cy="2516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3742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55776" y="404664"/>
            <a:ext cx="4669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Бос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тұрыстардың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талдауы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EF8CB5A-9864-17D4-D88B-6D7828C7942E}"/>
              </a:ext>
            </a:extLst>
          </p:cNvPr>
          <p:cNvSpPr/>
          <p:nvPr/>
        </p:nvSpPr>
        <p:spPr>
          <a:xfrm>
            <a:off x="467544" y="4151627"/>
            <a:ext cx="34248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Бос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тұрыстардың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басым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бөлігін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көтергіш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көшу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техникасын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райы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техникаларды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күту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Көшу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техникалары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техникалардың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тұрыстарын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азайту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жасақталып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бақылауға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жасалуда</a:t>
            </a: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FD735FB-8CFE-23FD-0D17-CBA0F7188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87878"/>
              </p:ext>
            </p:extLst>
          </p:nvPr>
        </p:nvGraphicFramePr>
        <p:xfrm>
          <a:off x="469020" y="773996"/>
          <a:ext cx="8242930" cy="317901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6994">
                  <a:extLst>
                    <a:ext uri="{9D8B030D-6E8A-4147-A177-3AD203B41FA5}">
                      <a16:colId xmlns:a16="http://schemas.microsoft.com/office/drawing/2014/main" val="3449679453"/>
                    </a:ext>
                  </a:extLst>
                </a:gridCol>
                <a:gridCol w="2764093">
                  <a:extLst>
                    <a:ext uri="{9D8B030D-6E8A-4147-A177-3AD203B41FA5}">
                      <a16:colId xmlns:a16="http://schemas.microsoft.com/office/drawing/2014/main" val="2196035915"/>
                    </a:ext>
                  </a:extLst>
                </a:gridCol>
                <a:gridCol w="1604818">
                  <a:extLst>
                    <a:ext uri="{9D8B030D-6E8A-4147-A177-3AD203B41FA5}">
                      <a16:colId xmlns:a16="http://schemas.microsoft.com/office/drawing/2014/main" val="3105242409"/>
                    </a:ext>
                  </a:extLst>
                </a:gridCol>
                <a:gridCol w="1552851">
                  <a:extLst>
                    <a:ext uri="{9D8B030D-6E8A-4147-A177-3AD203B41FA5}">
                      <a16:colId xmlns:a16="http://schemas.microsoft.com/office/drawing/2014/main" val="728577087"/>
                    </a:ext>
                  </a:extLst>
                </a:gridCol>
                <a:gridCol w="1804174">
                  <a:extLst>
                    <a:ext uri="{9D8B030D-6E8A-4147-A177-3AD203B41FA5}">
                      <a16:colId xmlns:a16="http://schemas.microsoft.com/office/drawing/2014/main" val="1543956261"/>
                    </a:ext>
                  </a:extLst>
                </a:gridCol>
              </a:tblGrid>
              <a:tr h="32512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Жылдар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485145"/>
                  </a:ext>
                </a:extLst>
              </a:tr>
              <a:tr h="577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2022ж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2023ж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2024ж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942019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Көтергіш агрегат жөндеу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0502697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Жуу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техникасын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күту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574347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Көшіп қону, т.б. арнайы техника күту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7616757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Ауа райының қолайсыздығы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009860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Жұмысшыларды күту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3219838"/>
                  </a:ext>
                </a:extLst>
              </a:tr>
              <a:tr h="325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Басқа бос тұрыстар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2391133"/>
                  </a:ext>
                </a:extLst>
              </a:tr>
              <a:tr h="32512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Барлығы: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0 312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487355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5DCBA4C1-73F1-0C2B-BD42-4CA3FC860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502191"/>
              </p:ext>
            </p:extLst>
          </p:nvPr>
        </p:nvGraphicFramePr>
        <p:xfrm>
          <a:off x="3927860" y="3966696"/>
          <a:ext cx="4748596" cy="2247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104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zh92\Desktop\жондеу-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09320"/>
            <a:ext cx="8316416" cy="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zh92\Desktop\жондеу ка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756" y="5702895"/>
            <a:ext cx="52070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13384" y="404664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Тасталған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скважиналардың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талдауы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9DC9A34-A12D-982D-BE45-6A4A96B48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292631"/>
              </p:ext>
            </p:extLst>
          </p:nvPr>
        </p:nvGraphicFramePr>
        <p:xfrm>
          <a:off x="521296" y="801580"/>
          <a:ext cx="8316416" cy="31777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4291">
                  <a:extLst>
                    <a:ext uri="{9D8B030D-6E8A-4147-A177-3AD203B41FA5}">
                      <a16:colId xmlns:a16="http://schemas.microsoft.com/office/drawing/2014/main" val="2503551100"/>
                    </a:ext>
                  </a:extLst>
                </a:gridCol>
                <a:gridCol w="1528120">
                  <a:extLst>
                    <a:ext uri="{9D8B030D-6E8A-4147-A177-3AD203B41FA5}">
                      <a16:colId xmlns:a16="http://schemas.microsoft.com/office/drawing/2014/main" val="2472321566"/>
                    </a:ext>
                  </a:extLst>
                </a:gridCol>
                <a:gridCol w="2571637">
                  <a:extLst>
                    <a:ext uri="{9D8B030D-6E8A-4147-A177-3AD203B41FA5}">
                      <a16:colId xmlns:a16="http://schemas.microsoft.com/office/drawing/2014/main" val="149943426"/>
                    </a:ext>
                  </a:extLst>
                </a:gridCol>
                <a:gridCol w="668283">
                  <a:extLst>
                    <a:ext uri="{9D8B030D-6E8A-4147-A177-3AD203B41FA5}">
                      <a16:colId xmlns:a16="http://schemas.microsoft.com/office/drawing/2014/main" val="1915053245"/>
                    </a:ext>
                  </a:extLst>
                </a:gridCol>
                <a:gridCol w="1113806">
                  <a:extLst>
                    <a:ext uri="{9D8B030D-6E8A-4147-A177-3AD203B41FA5}">
                      <a16:colId xmlns:a16="http://schemas.microsoft.com/office/drawing/2014/main" val="1643594572"/>
                    </a:ext>
                  </a:extLst>
                </a:gridCol>
                <a:gridCol w="1039552">
                  <a:extLst>
                    <a:ext uri="{9D8B030D-6E8A-4147-A177-3AD203B41FA5}">
                      <a16:colId xmlns:a16="http://schemas.microsoft.com/office/drawing/2014/main" val="4170249671"/>
                    </a:ext>
                  </a:extLst>
                </a:gridCol>
                <a:gridCol w="1020727">
                  <a:extLst>
                    <a:ext uri="{9D8B030D-6E8A-4147-A177-3AD203B41FA5}">
                      <a16:colId xmlns:a16="http://schemas.microsoft.com/office/drawing/2014/main" val="2676448076"/>
                    </a:ext>
                  </a:extLst>
                </a:gridCol>
              </a:tblGrid>
              <a:tr h="582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Көрсеткіштер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Өлшем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бірлігі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2022ж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2023ж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2024ж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887902"/>
                  </a:ext>
                </a:extLst>
              </a:tr>
              <a:tr h="2234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Тасталған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скважиналар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9435798"/>
                  </a:ext>
                </a:extLst>
              </a:tr>
              <a:tr h="209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ІУН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бр/сағ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18 534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14 267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5730761"/>
                  </a:ext>
                </a:extLst>
              </a:tr>
              <a:tr h="209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жұмсалған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уақыт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бр/сағ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32 841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5443363"/>
                  </a:ext>
                </a:extLst>
              </a:tr>
              <a:tr h="209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Орташа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скважинаның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ІУН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395,03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9331246"/>
                  </a:ext>
                </a:extLst>
              </a:tr>
              <a:tr h="209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Орташа 1 скважинаға жұмсалған уақыт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771,79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38380"/>
                  </a:ext>
                </a:extLst>
              </a:tr>
              <a:tr h="39161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Қалдырылу себептері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Шегендеу жұмыстарының нәтижесіз болуы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747636"/>
                  </a:ext>
                </a:extLst>
              </a:tr>
              <a:tr h="2246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Апатты жою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9735610"/>
                  </a:ext>
                </a:extLst>
              </a:tr>
              <a:tr h="3916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П/колоннасының ығысуы немесе тарылуы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269211"/>
                  </a:ext>
                </a:extLst>
              </a:tr>
              <a:tr h="262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Скважинаның атқылап тұруы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0606096"/>
                  </a:ext>
                </a:extLst>
              </a:tr>
              <a:tr h="26218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Барлығы: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389501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6A796A3-5C6E-A44A-A50D-2ADF8C24A6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81828"/>
              </p:ext>
            </p:extLst>
          </p:nvPr>
        </p:nvGraphicFramePr>
        <p:xfrm>
          <a:off x="539552" y="4086448"/>
          <a:ext cx="8064896" cy="209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77108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4081</TotalTime>
  <Words>4349</Words>
  <Application>Microsoft Office PowerPoint</Application>
  <PresentationFormat>Экран (4:3)</PresentationFormat>
  <Paragraphs>1999</Paragraphs>
  <Slides>29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Тема Office</vt:lpstr>
      <vt:lpstr>«ӨМС» ЖШС бойынша 2024 жылдың  көрсеткіштері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zh92</dc:creator>
  <cp:lastModifiedBy>Нурым Ермаганбетов</cp:lastModifiedBy>
  <cp:revision>476</cp:revision>
  <cp:lastPrinted>2020-01-10T05:00:39Z</cp:lastPrinted>
  <dcterms:created xsi:type="dcterms:W3CDTF">2014-11-12T05:48:03Z</dcterms:created>
  <dcterms:modified xsi:type="dcterms:W3CDTF">2025-01-20T11:31:44Z</dcterms:modified>
</cp:coreProperties>
</file>